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388" r:id="rId5"/>
    <p:sldId id="389" r:id="rId6"/>
    <p:sldId id="280" r:id="rId7"/>
    <p:sldId id="386" r:id="rId8"/>
    <p:sldId id="387" r:id="rId9"/>
    <p:sldId id="423" r:id="rId10"/>
    <p:sldId id="390" r:id="rId11"/>
    <p:sldId id="391" r:id="rId12"/>
    <p:sldId id="258" r:id="rId13"/>
    <p:sldId id="422" r:id="rId14"/>
    <p:sldId id="259" r:id="rId15"/>
    <p:sldId id="260" r:id="rId16"/>
    <p:sldId id="262" r:id="rId17"/>
    <p:sldId id="263" r:id="rId18"/>
    <p:sldId id="267" r:id="rId19"/>
    <p:sldId id="261" r:id="rId20"/>
    <p:sldId id="264" r:id="rId21"/>
    <p:sldId id="392" r:id="rId22"/>
    <p:sldId id="266" r:id="rId23"/>
    <p:sldId id="394" r:id="rId24"/>
    <p:sldId id="265" r:id="rId25"/>
    <p:sldId id="417" r:id="rId26"/>
    <p:sldId id="418" r:id="rId27"/>
    <p:sldId id="419" r:id="rId28"/>
    <p:sldId id="420" r:id="rId29"/>
    <p:sldId id="421" r:id="rId30"/>
    <p:sldId id="395" r:id="rId31"/>
    <p:sldId id="396" r:id="rId32"/>
    <p:sldId id="271" r:id="rId33"/>
    <p:sldId id="397" r:id="rId34"/>
    <p:sldId id="399" r:id="rId35"/>
    <p:sldId id="400" r:id="rId36"/>
    <p:sldId id="273" r:id="rId37"/>
    <p:sldId id="401" r:id="rId38"/>
    <p:sldId id="402" r:id="rId39"/>
    <p:sldId id="403" r:id="rId40"/>
    <p:sldId id="274" r:id="rId41"/>
    <p:sldId id="404" r:id="rId42"/>
    <p:sldId id="405" r:id="rId43"/>
    <p:sldId id="406" r:id="rId44"/>
    <p:sldId id="407" r:id="rId45"/>
    <p:sldId id="408" r:id="rId46"/>
    <p:sldId id="409" r:id="rId47"/>
    <p:sldId id="275" r:id="rId48"/>
    <p:sldId id="410" r:id="rId49"/>
    <p:sldId id="279" r:id="rId50"/>
    <p:sldId id="281" r:id="rId51"/>
    <p:sldId id="411" r:id="rId52"/>
    <p:sldId id="412" r:id="rId53"/>
    <p:sldId id="283" r:id="rId54"/>
    <p:sldId id="413" r:id="rId55"/>
    <p:sldId id="285" r:id="rId56"/>
    <p:sldId id="414" r:id="rId57"/>
    <p:sldId id="415" r:id="rId58"/>
    <p:sldId id="416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10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EB1F6-7068-4C65-8323-D557041DB1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E54933-819D-41C9-829D-D85F38A3E9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46458F-86C6-4F9F-9284-62D90C552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8F5E3-79F2-4E00-8049-0A2290015124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E7EE5-F704-4740-B478-8EFE3AF4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7994D-6D3D-48DA-B9BA-F05A15952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542E1-365E-44F8-B305-011FACDAB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8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B82D2-4F92-47BE-8BD3-70DBAED3D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158AE0-81FA-4DE3-AC7D-0BBFC7A791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E99342-B926-45BA-ABD2-F5AE37C67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8F5E3-79F2-4E00-8049-0A2290015124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047B8-BE98-4AFD-9E37-2781ECB88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2C21B-EF93-42AE-B52C-F4E971149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542E1-365E-44F8-B305-011FACDAB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858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282FDE-59D5-4AF8-94EF-6271D7A90A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4F616A-ACFC-4D96-8F8F-EF5FF5552A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9724C-26AD-46B5-BF83-BFA9B4349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8F5E3-79F2-4E00-8049-0A2290015124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D2BDE-0CFD-47EC-91BF-D0F9F7640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032BA-CF35-45FB-89EC-8ADD5A9D3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542E1-365E-44F8-B305-011FACDAB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37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fld id="{0B8F101A-5762-A94D-B26B-936FC3619C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3200">
                <a:solidFill>
                  <a:schemeClr val="bg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5469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fld id="{0B8F101A-5762-A94D-B26B-936FC3619C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8988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fld id="{0B8F101A-5762-A94D-B26B-936FC3619C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16237"/>
            <a:ext cx="10515600" cy="117445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8481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fld id="{0B8F101A-5762-A94D-B26B-936FC3619C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31160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fld id="{0B8F101A-5762-A94D-B26B-936FC3619C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1641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fld id="{0B8F101A-5762-A94D-B26B-936FC3619C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70639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245427"/>
            <a:ext cx="10515600" cy="1178624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60812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fld id="{0B8F101A-5762-A94D-B26B-936FC3619C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280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1CCAE-E9C5-466D-B40F-D72121C05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2971B-3E19-4473-84CC-632754F6A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91F6A-BC4B-486A-8712-8A803F32E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8F5E3-79F2-4E00-8049-0A2290015124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79A0F-9167-41AF-8633-DDBED43D0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7B89D-347D-470C-A90E-DD1A0BC61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542E1-365E-44F8-B305-011FACDAB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8859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fld id="{0B8F101A-5762-A94D-B26B-936FC3619C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516239"/>
            <a:ext cx="6172200" cy="53448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3987" y="2057401"/>
            <a:ext cx="4188039" cy="3811588"/>
          </a:xfrm>
        </p:spPr>
        <p:txBody>
          <a:bodyPr/>
          <a:lstStyle>
            <a:lvl1pPr marL="0" indent="0">
              <a:buNone/>
              <a:defRPr sz="24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987" y="516237"/>
            <a:ext cx="4188039" cy="1541163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15866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fld id="{0B8F101A-5762-A94D-B26B-936FC3619C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520204"/>
            <a:ext cx="6172200" cy="5340848"/>
          </a:xfrm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3985" y="2057401"/>
            <a:ext cx="4188040" cy="38115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986" y="520203"/>
            <a:ext cx="4188039" cy="1683952"/>
          </a:xfrm>
        </p:spPr>
        <p:txBody>
          <a:bodyPr anchor="t" anchorCtr="0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0026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fld id="{0B8F101A-5762-A94D-B26B-936FC3619C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520204"/>
            <a:ext cx="6172200" cy="5340848"/>
          </a:xfrm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3985" y="2057401"/>
            <a:ext cx="4188040" cy="38115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986" y="520203"/>
            <a:ext cx="4188039" cy="1683952"/>
          </a:xfrm>
        </p:spPr>
        <p:txBody>
          <a:bodyPr anchor="t" anchorCtr="0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8104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1E225-3BD9-405B-94A2-AD8711C45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D0C6FF-914D-4988-B9B5-83D031F09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B18C9-BCA1-47EB-BBBC-DC761524C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8F5E3-79F2-4E00-8049-0A2290015124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21C30-0871-42DC-8F67-9FA90B7B1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4A797-8DA2-44A9-90EB-44F440781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542E1-365E-44F8-B305-011FACDAB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744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4E04D-882B-4CDF-A2E9-E66B87B4B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B409D-A3C7-4002-95A2-B2C3BC665F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8471AF-2B66-43A1-9B01-16095567D3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8F609A-899C-4D68-ACC6-FA5773F33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8F5E3-79F2-4E00-8049-0A2290015124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1A4378-BB49-4DA8-8526-0D882ED3C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A6234B-2B76-4BD7-953F-A0909895D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542E1-365E-44F8-B305-011FACDAB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91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D045C-B2D3-4C51-A53C-EE1AB1CB9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148BFD-87D8-4C3A-8BDA-AB76CA31D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9059DE-EC4A-45A7-B7D2-2CFBA5B6D5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2C70E0-79ED-4362-BB36-7536F674A6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BA5001-53EE-4386-B3F8-C3F1B58B60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A122A1-758A-4E94-8065-543DCE3F2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8F5E3-79F2-4E00-8049-0A2290015124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DC52C5-D573-4E58-A2EE-34E9EE526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0D83AF-79D6-4AEE-92B2-D9616A3E7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542E1-365E-44F8-B305-011FACDAB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36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2CE37-6E48-4292-8D08-158CFFB6B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FA1152-3D59-44E4-B745-1D778EEA2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8F5E3-79F2-4E00-8049-0A2290015124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A907B6-C8F8-454E-B853-7DA292461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9E1A16-480B-42D0-B486-4688C047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542E1-365E-44F8-B305-011FACDAB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39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67047B-118D-4307-B4F6-25E606746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8F5E3-79F2-4E00-8049-0A2290015124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49E321-2F5B-414B-B273-2D6D9B099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A9666-F442-4F4D-9C46-08EAF1E19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542E1-365E-44F8-B305-011FACDAB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348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2EEBC-295D-42F9-8680-BEE24A2B2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34624-D7EE-4D0E-85AE-B9E88C823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954323-F909-4A32-8257-89E3A6A9D3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AEF606-560E-4701-B062-AA4FA729F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8F5E3-79F2-4E00-8049-0A2290015124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AE028-AACC-42EC-BD75-C0DC306DF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8F599B-5401-4BAD-B2CA-ED53CF0F9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542E1-365E-44F8-B305-011FACDAB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073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59DBA-B5F5-437F-939D-3CB12F994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9B58DB-7491-4B84-9F29-418063ABCA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D8A8E-B202-42BD-861B-7D94EC6563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F03BC-5694-41B9-A340-4B40D1231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8F5E3-79F2-4E00-8049-0A2290015124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446C85-A6E7-4673-8822-CD40551D2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A58022-DE90-4D56-9EBA-C53A5212D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542E1-365E-44F8-B305-011FACDAB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266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181570-D409-452E-BFC2-0DD6ED516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024600-3DA2-4160-B1EA-ED2FE236B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777E7-C466-4903-A0B4-E8695668D1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8F5E3-79F2-4E00-8049-0A2290015124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7366E-F7E2-43AF-A572-92A3047076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F28B5-5D75-4DAF-84DC-0F8DF45F5B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542E1-365E-44F8-B305-011FACDAB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91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A21DFE4-950E-4F4D-A62D-94A3D3F6184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05440" y="6240282"/>
            <a:ext cx="1570597" cy="4667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12064"/>
            <a:ext cx="10515600" cy="117862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87151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13BCF-EFFC-4B88-AA49-20D75791C1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9631" y="1765191"/>
            <a:ext cx="7005100" cy="1744772"/>
          </a:xfrm>
        </p:spPr>
        <p:txBody>
          <a:bodyPr>
            <a:normAutofit fontScale="90000"/>
          </a:bodyPr>
          <a:lstStyle/>
          <a:p>
            <a:pPr algn="l"/>
            <a:br>
              <a:rPr lang="en-US" sz="5300" b="0" i="0" dirty="0">
                <a:solidFill>
                  <a:srgbClr val="000000"/>
                </a:solidFill>
                <a:effectLst/>
              </a:rPr>
            </a:br>
            <a:br>
              <a:rPr lang="en-US" sz="5300" b="0" i="0" dirty="0">
                <a:solidFill>
                  <a:srgbClr val="000000"/>
                </a:solidFill>
                <a:effectLst/>
              </a:rPr>
            </a:br>
            <a:br>
              <a:rPr lang="en-US" sz="5300" b="0" i="0" dirty="0">
                <a:solidFill>
                  <a:srgbClr val="000000"/>
                </a:solidFill>
                <a:effectLst/>
              </a:rPr>
            </a:br>
            <a:br>
              <a:rPr lang="en-US" sz="5300" b="0" i="0" dirty="0">
                <a:solidFill>
                  <a:srgbClr val="000000"/>
                </a:solidFill>
                <a:effectLst/>
              </a:rPr>
            </a:br>
            <a:br>
              <a:rPr lang="en-US" sz="5300" b="0" i="0" dirty="0">
                <a:solidFill>
                  <a:srgbClr val="000000"/>
                </a:solidFill>
                <a:effectLst/>
              </a:rPr>
            </a:br>
            <a:br>
              <a:rPr lang="en-US" sz="5300" b="0" i="0" dirty="0">
                <a:solidFill>
                  <a:srgbClr val="000000"/>
                </a:solidFill>
                <a:effectLst/>
              </a:rPr>
            </a:br>
            <a:br>
              <a:rPr 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</a:br>
            <a:br>
              <a:rPr 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0E13DC-4B3A-4911-A72C-FF7E578872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5333" y="2691636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+mj-lt"/>
              </a:rPr>
              <a:t>BIOENG 2195</a:t>
            </a:r>
            <a:br>
              <a:rPr lang="en-US" sz="3600" b="1" dirty="0">
                <a:latin typeface="+mj-lt"/>
              </a:rPr>
            </a:br>
            <a:r>
              <a:rPr lang="en-US" sz="3600" b="1" dirty="0">
                <a:latin typeface="+mj-lt"/>
              </a:rPr>
              <a:t>Spring 2025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C151CC-FFEC-4052-86B6-36E4F33878E1}"/>
              </a:ext>
            </a:extLst>
          </p:cNvPr>
          <p:cNvSpPr txBox="1"/>
          <p:nvPr/>
        </p:nvSpPr>
        <p:spPr>
          <a:xfrm>
            <a:off x="1415333" y="1211451"/>
            <a:ext cx="970589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i="1" dirty="0">
                <a:latin typeface="+mj-lt"/>
              </a:rPr>
              <a:t>Practicum in Neuroimage Analysis</a:t>
            </a:r>
            <a:br>
              <a:rPr lang="en-US" sz="5400" dirty="0">
                <a:latin typeface="+mj-lt"/>
              </a:rPr>
            </a:br>
            <a:endParaRPr lang="en-US" sz="54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14681C-E1B8-4447-8521-08C52B2C76D8}"/>
              </a:ext>
            </a:extLst>
          </p:cNvPr>
          <p:cNvSpPr txBox="1"/>
          <p:nvPr/>
        </p:nvSpPr>
        <p:spPr>
          <a:xfrm>
            <a:off x="1964304" y="4436408"/>
            <a:ext cx="86079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202124"/>
                </a:solidFill>
                <a:effectLst/>
                <a:latin typeface="+mj-lt"/>
              </a:rPr>
              <a:t>Unveiling the Black Box: Explainable AI in Medical Imaging</a:t>
            </a:r>
            <a:endParaRPr lang="en-US" sz="2800" b="1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B2079F-98A1-4951-B3DE-809B2E35C683}"/>
              </a:ext>
            </a:extLst>
          </p:cNvPr>
          <p:cNvSpPr txBox="1"/>
          <p:nvPr/>
        </p:nvSpPr>
        <p:spPr>
          <a:xfrm>
            <a:off x="5029201" y="4990148"/>
            <a:ext cx="2341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Ganesh Puthiaraju</a:t>
            </a:r>
          </a:p>
        </p:txBody>
      </p:sp>
    </p:spTree>
    <p:extLst>
      <p:ext uri="{BB962C8B-B14F-4D97-AF65-F5344CB8AC3E}">
        <p14:creationId xmlns:p14="http://schemas.microsoft.com/office/powerpoint/2010/main" val="4136828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D15534-768A-475D-A128-7176CFD344AE}"/>
              </a:ext>
            </a:extLst>
          </p:cNvPr>
          <p:cNvSpPr txBox="1"/>
          <p:nvPr/>
        </p:nvSpPr>
        <p:spPr>
          <a:xfrm>
            <a:off x="232706" y="550823"/>
            <a:ext cx="4050792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XAI: Explainability in AI 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4735DBCD-E803-4548-B5DC-69A3ECEA1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5" y="2230730"/>
            <a:ext cx="10917936" cy="34118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9A527D7-C4C1-4F14-A372-04F145E0DFA1}"/>
              </a:ext>
            </a:extLst>
          </p:cNvPr>
          <p:cNvSpPr txBox="1"/>
          <p:nvPr/>
        </p:nvSpPr>
        <p:spPr>
          <a:xfrm>
            <a:off x="986143" y="5898020"/>
            <a:ext cx="11551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Model classifies mammogram as benign by focusing on image background rather than breast tissue features</a:t>
            </a:r>
          </a:p>
        </p:txBody>
      </p:sp>
    </p:spTree>
    <p:extLst>
      <p:ext uri="{BB962C8B-B14F-4D97-AF65-F5344CB8AC3E}">
        <p14:creationId xmlns:p14="http://schemas.microsoft.com/office/powerpoint/2010/main" val="2345006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B456439-03BB-420E-B3C2-320976D398D7}"/>
              </a:ext>
            </a:extLst>
          </p:cNvPr>
          <p:cNvSpPr txBox="1"/>
          <p:nvPr/>
        </p:nvSpPr>
        <p:spPr>
          <a:xfrm>
            <a:off x="749411" y="618415"/>
            <a:ext cx="60946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dirty="0">
                <a:solidFill>
                  <a:srgbClr val="202124"/>
                </a:solidFill>
                <a:effectLst/>
                <a:latin typeface="+mj-lt"/>
              </a:rPr>
              <a:t>Why Explainability Matters?</a:t>
            </a:r>
            <a:endParaRPr lang="en-US" sz="3200" b="1" dirty="0">
              <a:latin typeface="+mj-lt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09B2D5-84BA-49DF-B49E-DCFAC202BDF4}"/>
              </a:ext>
            </a:extLst>
          </p:cNvPr>
          <p:cNvGrpSpPr/>
          <p:nvPr/>
        </p:nvGrpSpPr>
        <p:grpSpPr>
          <a:xfrm>
            <a:off x="436192" y="2099144"/>
            <a:ext cx="7438133" cy="3208714"/>
            <a:chOff x="872837" y="1770611"/>
            <a:chExt cx="7438133" cy="3208714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903E4CD5-47EC-4EC0-93F8-8C012A69F204}"/>
                </a:ext>
              </a:extLst>
            </p:cNvPr>
            <p:cNvSpPr/>
            <p:nvPr/>
          </p:nvSpPr>
          <p:spPr>
            <a:xfrm>
              <a:off x="872837" y="1770611"/>
              <a:ext cx="5860472" cy="320871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3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BBBE961-7542-48AA-8F09-203F8F5ACABA}"/>
                </a:ext>
              </a:extLst>
            </p:cNvPr>
            <p:cNvSpPr txBox="1"/>
            <p:nvPr/>
          </p:nvSpPr>
          <p:spPr>
            <a:xfrm>
              <a:off x="961773" y="2099144"/>
              <a:ext cx="7349197" cy="21852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700" b="1" dirty="0">
                  <a:solidFill>
                    <a:schemeClr val="accent6">
                      <a:lumMod val="75000"/>
                    </a:schemeClr>
                  </a:solidFill>
                </a:rPr>
                <a:t>Explainability in AI </a:t>
              </a:r>
              <a:r>
                <a:rPr lang="en-US" sz="1700" dirty="0"/>
                <a:t>shines as a guiding light,</a:t>
              </a:r>
            </a:p>
            <a:p>
              <a:r>
                <a:rPr lang="en-US" sz="1700" dirty="0"/>
                <a:t>In medical imaging, it clarifies what's right.</a:t>
              </a:r>
            </a:p>
            <a:p>
              <a:r>
                <a:rPr lang="en-US" sz="1700" dirty="0"/>
                <a:t>For High Stakes Decisions, we need unshaken ground—</a:t>
              </a:r>
            </a:p>
            <a:p>
              <a:r>
                <a:rPr lang="en-US" sz="1700" dirty="0"/>
                <a:t>Where Trust and Adoption in clear truth is found.</a:t>
              </a:r>
            </a:p>
            <a:p>
              <a:r>
                <a:rPr lang="en-US" sz="1700" dirty="0"/>
                <a:t>Through Debugging and Improvement, each flaw is laid bare,</a:t>
              </a:r>
            </a:p>
            <a:p>
              <a:r>
                <a:rPr lang="en-US" sz="1700" dirty="0"/>
                <a:t>And Regulatory Compliance ensures that rules are fair.</a:t>
              </a:r>
            </a:p>
            <a:p>
              <a:r>
                <a:rPr lang="en-US" sz="1700" dirty="0"/>
                <a:t>Above all, Ethical Considerations keep conscience at the core—</a:t>
              </a:r>
            </a:p>
            <a:p>
              <a:r>
                <a:rPr lang="en-US" sz="1700" dirty="0"/>
                <a:t>These reasons define </a:t>
              </a:r>
              <a:r>
                <a:rPr lang="en-US" sz="1700" b="1" dirty="0">
                  <a:solidFill>
                    <a:schemeClr val="accent6">
                      <a:lumMod val="75000"/>
                    </a:schemeClr>
                  </a:solidFill>
                </a:rPr>
                <a:t>why explainability matters </a:t>
              </a:r>
              <a:r>
                <a:rPr lang="en-US" sz="1700" dirty="0"/>
                <a:t>evermore.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E7C7A90-2635-40FD-A7B1-C31E15C8A2A6}"/>
              </a:ext>
            </a:extLst>
          </p:cNvPr>
          <p:cNvGrpSpPr/>
          <p:nvPr/>
        </p:nvGrpSpPr>
        <p:grpSpPr>
          <a:xfrm>
            <a:off x="7280730" y="2099144"/>
            <a:ext cx="4475078" cy="3208714"/>
            <a:chOff x="7426523" y="2099144"/>
            <a:chExt cx="4475078" cy="3208714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08F55C21-B005-4117-B766-ED607D88634B}"/>
                </a:ext>
              </a:extLst>
            </p:cNvPr>
            <p:cNvSpPr/>
            <p:nvPr/>
          </p:nvSpPr>
          <p:spPr>
            <a:xfrm>
              <a:off x="7426523" y="2099144"/>
              <a:ext cx="4475078" cy="320871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3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F5E8C3-3C3B-48C4-B907-F11B7EB9173A}"/>
                </a:ext>
              </a:extLst>
            </p:cNvPr>
            <p:cNvSpPr txBox="1"/>
            <p:nvPr/>
          </p:nvSpPr>
          <p:spPr>
            <a:xfrm>
              <a:off x="8036742" y="2366697"/>
              <a:ext cx="3254639" cy="24468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700" b="1" dirty="0">
                  <a:solidFill>
                    <a:schemeClr val="accent4">
                      <a:lumMod val="75000"/>
                    </a:schemeClr>
                  </a:solidFill>
                </a:rPr>
                <a:t>High-Stakes Decisions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700" b="1" dirty="0">
                <a:solidFill>
                  <a:schemeClr val="accent4">
                    <a:lumMod val="7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700" b="1" dirty="0">
                  <a:solidFill>
                    <a:schemeClr val="accent4">
                      <a:lumMod val="75000"/>
                    </a:schemeClr>
                  </a:solidFill>
                </a:rPr>
                <a:t>Trust and Adoption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700" b="1" dirty="0">
                <a:solidFill>
                  <a:schemeClr val="accent4">
                    <a:lumMod val="7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700" b="1" dirty="0">
                  <a:solidFill>
                    <a:schemeClr val="accent4">
                      <a:lumMod val="75000"/>
                    </a:schemeClr>
                  </a:solidFill>
                </a:rPr>
                <a:t>Debugging and Improvement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700" b="1" dirty="0">
                <a:solidFill>
                  <a:schemeClr val="accent4">
                    <a:lumMod val="7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700" b="1" dirty="0">
                  <a:solidFill>
                    <a:schemeClr val="accent4">
                      <a:lumMod val="75000"/>
                    </a:schemeClr>
                  </a:solidFill>
                </a:rPr>
                <a:t>Regulatory Compliance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700" b="1" dirty="0">
                <a:solidFill>
                  <a:schemeClr val="accent4">
                    <a:lumMod val="7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700" b="1" dirty="0">
                  <a:solidFill>
                    <a:schemeClr val="accent4">
                      <a:lumMod val="75000"/>
                    </a:schemeClr>
                  </a:solidFill>
                </a:rPr>
                <a:t>Ethical Responsibility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14286310-48DA-41A6-AA9C-DE8B0103DCD7}"/>
              </a:ext>
            </a:extLst>
          </p:cNvPr>
          <p:cNvSpPr/>
          <p:nvPr/>
        </p:nvSpPr>
        <p:spPr>
          <a:xfrm>
            <a:off x="6402501" y="3347793"/>
            <a:ext cx="810330" cy="484632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939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B456439-03BB-420E-B3C2-320976D398D7}"/>
              </a:ext>
            </a:extLst>
          </p:cNvPr>
          <p:cNvSpPr txBox="1"/>
          <p:nvPr/>
        </p:nvSpPr>
        <p:spPr>
          <a:xfrm>
            <a:off x="749411" y="618415"/>
            <a:ext cx="60946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Why Explainability Matters?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09B2D5-84BA-49DF-B49E-DCFAC202BDF4}"/>
              </a:ext>
            </a:extLst>
          </p:cNvPr>
          <p:cNvGrpSpPr/>
          <p:nvPr/>
        </p:nvGrpSpPr>
        <p:grpSpPr>
          <a:xfrm>
            <a:off x="436192" y="2099144"/>
            <a:ext cx="7438133" cy="3208714"/>
            <a:chOff x="872837" y="1770611"/>
            <a:chExt cx="7438133" cy="3208714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903E4CD5-47EC-4EC0-93F8-8C012A69F204}"/>
                </a:ext>
              </a:extLst>
            </p:cNvPr>
            <p:cNvSpPr/>
            <p:nvPr/>
          </p:nvSpPr>
          <p:spPr>
            <a:xfrm>
              <a:off x="872837" y="1770611"/>
              <a:ext cx="5860472" cy="320871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3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BBBE961-7542-48AA-8F09-203F8F5ACABA}"/>
                </a:ext>
              </a:extLst>
            </p:cNvPr>
            <p:cNvSpPr txBox="1"/>
            <p:nvPr/>
          </p:nvSpPr>
          <p:spPr>
            <a:xfrm>
              <a:off x="961773" y="2099144"/>
              <a:ext cx="7349197" cy="21852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1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Explainability in AI </a:t>
              </a: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shines as a guiding light,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 medical imaging, it clarifies what's right.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For High Stakes Decisions, we need unshaken ground—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Where Trust and Adoption in clear truth is found.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Through Debugging and Improvement, each flaw is laid bare,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And Regulatory Compliance ensures that rules are fair.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Above all, Ethical Considerations keep conscience at the core—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These reasons define </a:t>
              </a:r>
              <a:r>
                <a:rPr kumimoji="0" lang="en-US" sz="1700" b="1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why explainability matters </a:t>
              </a: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evermore.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91F1F5C-81A8-46AE-8202-07F754DE8911}"/>
                </a:ext>
              </a:extLst>
            </p:cNvPr>
            <p:cNvSpPr txBox="1"/>
            <p:nvPr/>
          </p:nvSpPr>
          <p:spPr>
            <a:xfrm>
              <a:off x="4636372" y="4430956"/>
              <a:ext cx="1398667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 ChatGPT o1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E7C7A90-2635-40FD-A7B1-C31E15C8A2A6}"/>
              </a:ext>
            </a:extLst>
          </p:cNvPr>
          <p:cNvGrpSpPr/>
          <p:nvPr/>
        </p:nvGrpSpPr>
        <p:grpSpPr>
          <a:xfrm>
            <a:off x="7280730" y="2099144"/>
            <a:ext cx="4475078" cy="3208714"/>
            <a:chOff x="7426523" y="2099144"/>
            <a:chExt cx="4475078" cy="3208714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08F55C21-B005-4117-B766-ED607D88634B}"/>
                </a:ext>
              </a:extLst>
            </p:cNvPr>
            <p:cNvSpPr/>
            <p:nvPr/>
          </p:nvSpPr>
          <p:spPr>
            <a:xfrm>
              <a:off x="7426523" y="2099144"/>
              <a:ext cx="4475078" cy="320871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3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F5E8C3-3C3B-48C4-B907-F11B7EB9173A}"/>
                </a:ext>
              </a:extLst>
            </p:cNvPr>
            <p:cNvSpPr txBox="1"/>
            <p:nvPr/>
          </p:nvSpPr>
          <p:spPr>
            <a:xfrm>
              <a:off x="8036742" y="2366697"/>
              <a:ext cx="3254639" cy="24468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7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High-Stakes Decisions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7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Trust and Adoption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7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Debugging and Improvement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7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Regulatory Compliance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7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Ethical Responsibility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14286310-48DA-41A6-AA9C-DE8B0103DCD7}"/>
              </a:ext>
            </a:extLst>
          </p:cNvPr>
          <p:cNvSpPr/>
          <p:nvPr/>
        </p:nvSpPr>
        <p:spPr>
          <a:xfrm>
            <a:off x="6402501" y="3347793"/>
            <a:ext cx="810330" cy="484632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0047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ACC0B1B5-AF61-4C1B-A952-A96373EF2068}"/>
              </a:ext>
            </a:extLst>
          </p:cNvPr>
          <p:cNvGrpSpPr/>
          <p:nvPr/>
        </p:nvGrpSpPr>
        <p:grpSpPr>
          <a:xfrm>
            <a:off x="331290" y="1737003"/>
            <a:ext cx="11529420" cy="2868789"/>
            <a:chOff x="357794" y="1077045"/>
            <a:chExt cx="11529420" cy="286878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6BB093E-0B5F-465D-AE62-CECAA84A1260}"/>
                </a:ext>
              </a:extLst>
            </p:cNvPr>
            <p:cNvSpPr txBox="1"/>
            <p:nvPr/>
          </p:nvSpPr>
          <p:spPr>
            <a:xfrm>
              <a:off x="4130703" y="1301493"/>
              <a:ext cx="609467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i="0" dirty="0">
                  <a:solidFill>
                    <a:srgbClr val="202124"/>
                  </a:solidFill>
                  <a:effectLst/>
                </a:rPr>
                <a:t>Types of Explainability</a:t>
              </a:r>
              <a:endParaRPr lang="en-US" sz="3200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F478D77-8AE7-4C29-BAC2-9CA9EA00AB74}"/>
                </a:ext>
              </a:extLst>
            </p:cNvPr>
            <p:cNvGrpSpPr/>
            <p:nvPr/>
          </p:nvGrpSpPr>
          <p:grpSpPr>
            <a:xfrm>
              <a:off x="357794" y="1077045"/>
              <a:ext cx="11529420" cy="2868789"/>
              <a:chOff x="357794" y="1077045"/>
              <a:chExt cx="11529420" cy="2868789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EFE348AD-B0B5-4F8A-9332-3A7E16BC97CF}"/>
                  </a:ext>
                </a:extLst>
              </p:cNvPr>
              <p:cNvSpPr/>
              <p:nvPr/>
            </p:nvSpPr>
            <p:spPr>
              <a:xfrm>
                <a:off x="3782170" y="1077045"/>
                <a:ext cx="4436828" cy="1033669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  <a:alpha val="34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D67B3876-8D03-4C3B-850B-205C252638F0}"/>
                  </a:ext>
                </a:extLst>
              </p:cNvPr>
              <p:cNvSpPr/>
              <p:nvPr/>
            </p:nvSpPr>
            <p:spPr>
              <a:xfrm>
                <a:off x="357794" y="2912165"/>
                <a:ext cx="3546296" cy="1033669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  <a:alpha val="34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800" b="0" i="0" dirty="0">
                    <a:solidFill>
                      <a:srgbClr val="202124"/>
                    </a:solidFill>
                    <a:effectLst/>
                  </a:rPr>
                  <a:t>            Intrinsic vs. Post-hoc</a:t>
                </a: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5FC000E6-10B0-44D0-ADF0-E819808929B4}"/>
                  </a:ext>
                </a:extLst>
              </p:cNvPr>
              <p:cNvSpPr/>
              <p:nvPr/>
            </p:nvSpPr>
            <p:spPr>
              <a:xfrm>
                <a:off x="4349356" y="2912164"/>
                <a:ext cx="3546296" cy="1033669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  <a:alpha val="34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800" b="0" i="0" dirty="0">
                    <a:solidFill>
                      <a:srgbClr val="202124"/>
                    </a:solidFill>
                    <a:effectLst/>
                  </a:rPr>
                  <a:t>                 Local vs. Global</a:t>
                </a: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38059453-C15A-4748-806E-C7F7BE33F2B8}"/>
                  </a:ext>
                </a:extLst>
              </p:cNvPr>
              <p:cNvSpPr/>
              <p:nvPr/>
            </p:nvSpPr>
            <p:spPr>
              <a:xfrm>
                <a:off x="8340918" y="2912163"/>
                <a:ext cx="3546296" cy="1033669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  <a:alpha val="34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800" b="0" i="0">
                    <a:solidFill>
                      <a:srgbClr val="202124"/>
                    </a:solidFill>
                    <a:effectLst/>
                  </a:rPr>
                  <a:t>Model-Agnostic vs. Model-Specific</a:t>
                </a:r>
                <a:endParaRPr lang="en-US" sz="1800" dirty="0"/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B5F957B-FE17-49C4-A860-0CA8A91CF445}"/>
              </a:ext>
            </a:extLst>
          </p:cNvPr>
          <p:cNvGrpSpPr/>
          <p:nvPr/>
        </p:nvGrpSpPr>
        <p:grpSpPr>
          <a:xfrm>
            <a:off x="2104438" y="2770672"/>
            <a:ext cx="7983124" cy="801451"/>
            <a:chOff x="2104438" y="2770672"/>
            <a:chExt cx="7983124" cy="801451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BF685D4-5FAD-458B-BB36-74EB5D1D2EBA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 flipH="1">
              <a:off x="2104438" y="2770672"/>
              <a:ext cx="3869642" cy="80145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5A2D707-8FDF-41C8-9642-C4EB72249375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5974080" y="2770672"/>
              <a:ext cx="0" cy="80144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CA3748E-C5CB-47BD-AEB3-93018560E841}"/>
                </a:ext>
              </a:extLst>
            </p:cNvPr>
            <p:cNvCxnSpPr>
              <a:cxnSpLocks/>
              <a:stCxn id="12" idx="2"/>
              <a:endCxn id="16" idx="0"/>
            </p:cNvCxnSpPr>
            <p:nvPr/>
          </p:nvCxnSpPr>
          <p:spPr>
            <a:xfrm>
              <a:off x="5974080" y="2770672"/>
              <a:ext cx="4113482" cy="80144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4330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9C7F67-4671-41B5-B40F-D209993CD47C}"/>
              </a:ext>
            </a:extLst>
          </p:cNvPr>
          <p:cNvSpPr txBox="1"/>
          <p:nvPr/>
        </p:nvSpPr>
        <p:spPr>
          <a:xfrm>
            <a:off x="690107" y="1000079"/>
            <a:ext cx="60946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i="0" dirty="0">
                <a:solidFill>
                  <a:srgbClr val="202124"/>
                </a:solidFill>
                <a:effectLst/>
                <a:latin typeface="+mj-lt"/>
              </a:rPr>
              <a:t>Intrinsic vs. Post-hoc</a:t>
            </a:r>
            <a:endParaRPr lang="en-US" sz="4000" b="1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EC6541-8E2A-4EE6-A95C-FF66E3E2ADEF}"/>
              </a:ext>
            </a:extLst>
          </p:cNvPr>
          <p:cNvSpPr txBox="1"/>
          <p:nvPr/>
        </p:nvSpPr>
        <p:spPr>
          <a:xfrm>
            <a:off x="690107" y="2541921"/>
            <a:ext cx="1081178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chemeClr val="accent4"/>
                </a:solidFill>
                <a:effectLst/>
              </a:rPr>
              <a:t>Intrinsic: </a:t>
            </a:r>
            <a:r>
              <a:rPr lang="en-US" sz="2400" b="0" i="0" dirty="0">
                <a:solidFill>
                  <a:srgbClr val="202124"/>
                </a:solidFill>
                <a:effectLst/>
              </a:rPr>
              <a:t>Models designed to be inherently interpretable (e.g., decision trees, linear models).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202124"/>
              </a:solidFill>
              <a:effectLst/>
            </a:endParaRP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chemeClr val="accent4"/>
                </a:solidFill>
                <a:effectLst/>
              </a:rPr>
              <a:t>Post-hoc: </a:t>
            </a:r>
            <a:r>
              <a:rPr lang="en-US" sz="2400" b="0" i="0" dirty="0">
                <a:solidFill>
                  <a:srgbClr val="202124"/>
                </a:solidFill>
                <a:effectLst/>
              </a:rPr>
              <a:t>Techniques applied </a:t>
            </a:r>
            <a:r>
              <a:rPr lang="en-US" sz="2400" b="0" i="1" dirty="0">
                <a:solidFill>
                  <a:srgbClr val="202124"/>
                </a:solidFill>
                <a:effectLst/>
              </a:rPr>
              <a:t>after</a:t>
            </a:r>
            <a:r>
              <a:rPr lang="en-US" sz="2400" b="0" i="0" dirty="0">
                <a:solidFill>
                  <a:srgbClr val="202124"/>
                </a:solidFill>
                <a:effectLst/>
              </a:rPr>
              <a:t> a model is trained to explain its predictions. </a:t>
            </a:r>
          </a:p>
        </p:txBody>
      </p:sp>
    </p:spTree>
    <p:extLst>
      <p:ext uri="{BB962C8B-B14F-4D97-AF65-F5344CB8AC3E}">
        <p14:creationId xmlns:p14="http://schemas.microsoft.com/office/powerpoint/2010/main" val="1182065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9C7F67-4671-41B5-B40F-D209993CD47C}"/>
              </a:ext>
            </a:extLst>
          </p:cNvPr>
          <p:cNvSpPr txBox="1"/>
          <p:nvPr/>
        </p:nvSpPr>
        <p:spPr>
          <a:xfrm>
            <a:off x="550628" y="984177"/>
            <a:ext cx="60946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i="0" dirty="0">
                <a:solidFill>
                  <a:srgbClr val="202124"/>
                </a:solidFill>
                <a:effectLst/>
                <a:latin typeface="+mj-lt"/>
              </a:rPr>
              <a:t>Local vs. Global</a:t>
            </a:r>
            <a:endParaRPr lang="en-US" sz="4000" b="1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EC6541-8E2A-4EE6-A95C-FF66E3E2ADEF}"/>
              </a:ext>
            </a:extLst>
          </p:cNvPr>
          <p:cNvSpPr txBox="1"/>
          <p:nvPr/>
        </p:nvSpPr>
        <p:spPr>
          <a:xfrm>
            <a:off x="797119" y="2459504"/>
            <a:ext cx="1081178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chemeClr val="accent4"/>
                </a:solidFill>
                <a:effectLst/>
              </a:rPr>
              <a:t>Local: </a:t>
            </a:r>
            <a:r>
              <a:rPr lang="en-US" sz="2400" b="0" i="0" dirty="0">
                <a:solidFill>
                  <a:srgbClr val="202124"/>
                </a:solidFill>
                <a:effectLst/>
              </a:rPr>
              <a:t>Explaining individual predictions (e.g., "Why did the model classify this image as malignant?").</a:t>
            </a:r>
          </a:p>
          <a:p>
            <a:pPr algn="l" fontAlgn="base"/>
            <a:endParaRPr lang="en-US" sz="2400" b="0" i="0" dirty="0">
              <a:solidFill>
                <a:srgbClr val="202124"/>
              </a:solidFill>
              <a:effectLst/>
            </a:endParaRP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chemeClr val="accent4"/>
                </a:solidFill>
                <a:effectLst/>
              </a:rPr>
              <a:t>Global: </a:t>
            </a:r>
            <a:r>
              <a:rPr lang="en-US" sz="2400" b="0" i="0" dirty="0">
                <a:solidFill>
                  <a:srgbClr val="202124"/>
                </a:solidFill>
                <a:effectLst/>
              </a:rPr>
              <a:t>Understanding the overall behavior of the model (e.g., "What features are most important overall?").</a:t>
            </a:r>
          </a:p>
        </p:txBody>
      </p:sp>
    </p:spTree>
    <p:extLst>
      <p:ext uri="{BB962C8B-B14F-4D97-AF65-F5344CB8AC3E}">
        <p14:creationId xmlns:p14="http://schemas.microsoft.com/office/powerpoint/2010/main" val="3116003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9C7F67-4671-41B5-B40F-D209993CD47C}"/>
              </a:ext>
            </a:extLst>
          </p:cNvPr>
          <p:cNvSpPr txBox="1"/>
          <p:nvPr/>
        </p:nvSpPr>
        <p:spPr>
          <a:xfrm>
            <a:off x="534725" y="1087543"/>
            <a:ext cx="78936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i="0" dirty="0">
                <a:solidFill>
                  <a:srgbClr val="202124"/>
                </a:solidFill>
                <a:effectLst/>
                <a:latin typeface="+mj-lt"/>
              </a:rPr>
              <a:t>Model-Agnostic vs. Model-Specific</a:t>
            </a:r>
            <a:endParaRPr lang="en-US" sz="4000" b="1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EC6541-8E2A-4EE6-A95C-FF66E3E2ADEF}"/>
              </a:ext>
            </a:extLst>
          </p:cNvPr>
          <p:cNvSpPr txBox="1"/>
          <p:nvPr/>
        </p:nvSpPr>
        <p:spPr>
          <a:xfrm>
            <a:off x="630142" y="2644170"/>
            <a:ext cx="1081178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chemeClr val="accent4"/>
                </a:solidFill>
                <a:effectLst/>
              </a:rPr>
              <a:t>Model-Agnostic: </a:t>
            </a:r>
            <a:r>
              <a:rPr lang="en-US" sz="2400" b="0" i="0" dirty="0">
                <a:solidFill>
                  <a:srgbClr val="202124"/>
                </a:solidFill>
                <a:effectLst/>
              </a:rPr>
              <a:t>Methods that can be applied to any model (e.g., LIME, SHAP).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202124"/>
              </a:solidFill>
              <a:effectLst/>
            </a:endParaRP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chemeClr val="accent4"/>
                </a:solidFill>
                <a:effectLst/>
              </a:rPr>
              <a:t>Model-Specific: </a:t>
            </a:r>
            <a:r>
              <a:rPr lang="en-US" sz="2400" b="0" i="0" dirty="0">
                <a:solidFill>
                  <a:srgbClr val="202124"/>
                </a:solidFill>
                <a:effectLst/>
              </a:rPr>
              <a:t>Methods designed for specific model architectures (e.g., Grad-CAM for CNNs).</a:t>
            </a:r>
          </a:p>
        </p:txBody>
      </p:sp>
    </p:spTree>
    <p:extLst>
      <p:ext uri="{BB962C8B-B14F-4D97-AF65-F5344CB8AC3E}">
        <p14:creationId xmlns:p14="http://schemas.microsoft.com/office/powerpoint/2010/main" val="1146062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BEB3C-7FD8-400B-8B48-FF2640AA7621}"/>
              </a:ext>
            </a:extLst>
          </p:cNvPr>
          <p:cNvSpPr txBox="1"/>
          <p:nvPr/>
        </p:nvSpPr>
        <p:spPr>
          <a:xfrm>
            <a:off x="630936" y="457200"/>
            <a:ext cx="4343400" cy="1929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Explaining Predictions with LIME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B1B446-B41F-4BA0-B130-C7DF5C5ED64C}"/>
              </a:ext>
            </a:extLst>
          </p:cNvPr>
          <p:cNvSpPr txBox="1"/>
          <p:nvPr/>
        </p:nvSpPr>
        <p:spPr>
          <a:xfrm>
            <a:off x="5541263" y="457200"/>
            <a:ext cx="6007608" cy="1929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i="1" dirty="0"/>
              <a:t>Local Interpretable Model-Agnostic Explanations</a:t>
            </a:r>
            <a:r>
              <a:rPr lang="en-US" sz="2000" b="1" dirty="0"/>
              <a:t> </a:t>
            </a:r>
            <a:r>
              <a:rPr lang="en-US" sz="2000" dirty="0"/>
              <a:t>– is a technique introduced by to explain individual predictions of any classifier​. The core idea is to </a:t>
            </a:r>
            <a:r>
              <a:rPr lang="en-US" sz="2000" b="1" dirty="0"/>
              <a:t>approximate the model locally</a:t>
            </a:r>
            <a:r>
              <a:rPr lang="en-US" sz="2000" dirty="0"/>
              <a:t> with a simpler interpretable model. Think of it as “</a:t>
            </a:r>
            <a:r>
              <a:rPr lang="en-US" sz="2000" b="1" dirty="0"/>
              <a:t>peeking inside the black box, one prediction at a time</a:t>
            </a:r>
            <a:r>
              <a:rPr lang="en-US" sz="2000" dirty="0"/>
              <a:t>” by asking “what happens if we tweak this input slightly?”</a:t>
            </a:r>
            <a:r>
              <a:rPr lang="en-US" sz="1900" dirty="0"/>
              <a:t>​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B7AB2BB7-3F14-4D5F-86B2-3E1A9D314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3205006"/>
            <a:ext cx="5074919" cy="2575520"/>
          </a:xfrm>
          <a:prstGeom prst="rect">
            <a:avLst/>
          </a:prstGeom>
        </p:spPr>
      </p:pic>
      <p:pic>
        <p:nvPicPr>
          <p:cNvPr id="4" name="Picture 3" descr="A diagram of a flu&#10;&#10;Description automatically generated with medium confidence">
            <a:extLst>
              <a:ext uri="{FF2B5EF4-FFF2-40B4-BE49-F238E27FC236}">
                <a16:creationId xmlns:a16="http://schemas.microsoft.com/office/drawing/2014/main" id="{9FA66D53-770A-4EFE-9E24-A33793A1C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045" y="3652994"/>
            <a:ext cx="6891982" cy="163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98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3C57C9-0C75-43FC-B74B-4E67059C8CFF}"/>
              </a:ext>
            </a:extLst>
          </p:cNvPr>
          <p:cNvSpPr txBox="1"/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Explaining Predictions with LIME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B8164DA-E499-4D1F-8B0A-E8CA22EE530D}"/>
              </a:ext>
            </a:extLst>
          </p:cNvPr>
          <p:cNvGrpSpPr/>
          <p:nvPr/>
        </p:nvGrpSpPr>
        <p:grpSpPr>
          <a:xfrm>
            <a:off x="1541249" y="1891616"/>
            <a:ext cx="9109502" cy="4410461"/>
            <a:chOff x="813080" y="868560"/>
            <a:chExt cx="10565101" cy="5120880"/>
          </a:xfrm>
        </p:grpSpPr>
        <p:pic>
          <p:nvPicPr>
            <p:cNvPr id="14" name="Picture 13" descr="A white background with black text&#10;&#10;Description automatically generated">
              <a:extLst>
                <a:ext uri="{FF2B5EF4-FFF2-40B4-BE49-F238E27FC236}">
                  <a16:creationId xmlns:a16="http://schemas.microsoft.com/office/drawing/2014/main" id="{31712ED1-5503-43C1-94D9-A4C949927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3819" y="868560"/>
              <a:ext cx="10564362" cy="1428823"/>
            </a:xfrm>
            <a:prstGeom prst="rect">
              <a:avLst/>
            </a:prstGeom>
          </p:spPr>
        </p:pic>
        <p:pic>
          <p:nvPicPr>
            <p:cNvPr id="17" name="Picture 16" descr="A math equations and formulas&#10;&#10;Description automatically generated">
              <a:extLst>
                <a:ext uri="{FF2B5EF4-FFF2-40B4-BE49-F238E27FC236}">
                  <a16:creationId xmlns:a16="http://schemas.microsoft.com/office/drawing/2014/main" id="{EBD54F56-2905-4204-ACDA-FDFF41B43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3080" y="2368577"/>
              <a:ext cx="10565101" cy="36208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3822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F19087-0826-4757-9DDF-9002B756EE92}"/>
              </a:ext>
            </a:extLst>
          </p:cNvPr>
          <p:cNvSpPr txBox="1"/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 LIME: Explaining Predictions with Local Linear Approximations</a:t>
            </a:r>
            <a:endParaRPr lang="en-US" sz="26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136C38-B6BD-4268-89AF-7982A02B8C58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742950" lvl="1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i="0">
                <a:effectLst/>
              </a:rPr>
              <a:t>Perturb</a:t>
            </a:r>
            <a:endParaRPr lang="en-US" sz="2200" b="0" i="0">
              <a:effectLst/>
            </a:endParaRPr>
          </a:p>
          <a:p>
            <a:pPr marL="742950" lvl="1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i="0">
                <a:effectLst/>
              </a:rPr>
              <a:t>Predict</a:t>
            </a:r>
            <a:endParaRPr lang="en-US" sz="2200" b="1"/>
          </a:p>
          <a:p>
            <a:pPr marL="742950" lvl="1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i="0">
                <a:effectLst/>
              </a:rPr>
              <a:t>Weight</a:t>
            </a:r>
            <a:endParaRPr lang="en-US" sz="2200" b="1"/>
          </a:p>
          <a:p>
            <a:pPr marL="742950" lvl="1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i="0">
                <a:effectLst/>
              </a:rPr>
              <a:t>Fit</a:t>
            </a:r>
          </a:p>
          <a:p>
            <a:pPr marL="742950" lvl="1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i="0">
                <a:effectLst/>
              </a:rPr>
              <a:t>Explain</a:t>
            </a:r>
            <a:endParaRPr lang="en-US" sz="2200" b="0" i="0">
              <a:effectLst/>
            </a:endParaRPr>
          </a:p>
        </p:txBody>
      </p:sp>
      <p:pic>
        <p:nvPicPr>
          <p:cNvPr id="11" name="Picture 10" descr="A white box with black text&#10;&#10;Description automatically generated">
            <a:extLst>
              <a:ext uri="{FF2B5EF4-FFF2-40B4-BE49-F238E27FC236}">
                <a16:creationId xmlns:a16="http://schemas.microsoft.com/office/drawing/2014/main" id="{11369006-66D9-4683-90D4-1D824382A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530477"/>
            <a:ext cx="6903720" cy="379704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ED90D9D-D303-4AD5-AF27-536472C1538B}"/>
              </a:ext>
            </a:extLst>
          </p:cNvPr>
          <p:cNvSpPr txBox="1"/>
          <p:nvPr/>
        </p:nvSpPr>
        <p:spPr>
          <a:xfrm>
            <a:off x="413468" y="5346617"/>
            <a:ext cx="115930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[Reference: Ribeiro, M. T., Singh, S., &amp; Guestrin, C. (2016). "Why should I trust you?" Explaining the predictions of any classifier. Proceedings of the 22nd ACM SIGKDD international conference on knowledge discovery and data mining, 1135-1144.]</a:t>
            </a:r>
          </a:p>
        </p:txBody>
      </p:sp>
    </p:spTree>
    <p:extLst>
      <p:ext uri="{BB962C8B-B14F-4D97-AF65-F5344CB8AC3E}">
        <p14:creationId xmlns:p14="http://schemas.microsoft.com/office/powerpoint/2010/main" val="3163438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484FDA-D351-4C17-A8A1-120E23AFB788}"/>
              </a:ext>
            </a:extLst>
          </p:cNvPr>
          <p:cNvSpPr txBox="1"/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/>
              <a:t>A Glimpse of AI Achievements in Recent Years</a:t>
            </a:r>
            <a:endParaRPr lang="en-US" sz="38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745F51-AD00-48E9-87D1-0D89B3F58653}"/>
              </a:ext>
            </a:extLst>
          </p:cNvPr>
          <p:cNvSpPr txBox="1"/>
          <p:nvPr/>
        </p:nvSpPr>
        <p:spPr>
          <a:xfrm>
            <a:off x="630936" y="2998112"/>
            <a:ext cx="3429000" cy="178069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b="1" dirty="0"/>
              <a:t>Protein Structure Prediction</a:t>
            </a:r>
            <a:r>
              <a:rPr lang="en-US" sz="1700" dirty="0"/>
              <a:t>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i="1" dirty="0"/>
              <a:t>AlphaFold2 (2020)</a:t>
            </a:r>
            <a:r>
              <a:rPr lang="en-US" sz="1700" b="1" dirty="0"/>
              <a:t> </a:t>
            </a:r>
            <a:r>
              <a:rPr lang="en-US" sz="1700" dirty="0"/>
              <a:t>predicted protein structures with atomic-level accuracy, solving a 50-year grand challenge​</a:t>
            </a:r>
            <a:br>
              <a:rPr lang="en-US" sz="1700" dirty="0"/>
            </a:br>
            <a:endParaRPr lang="en-US" sz="17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473CE880-ACB3-4F0F-8C57-D2B32B75D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029957"/>
            <a:ext cx="6903720" cy="47980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1AF3B72-0B4F-43D3-B15F-1BFB50EBF9DA}"/>
              </a:ext>
            </a:extLst>
          </p:cNvPr>
          <p:cNvSpPr txBox="1"/>
          <p:nvPr/>
        </p:nvSpPr>
        <p:spPr>
          <a:xfrm>
            <a:off x="499276" y="5828042"/>
            <a:ext cx="11193448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0" i="0" dirty="0">
                <a:solidFill>
                  <a:schemeClr val="accent2"/>
                </a:solidFill>
                <a:effectLst/>
              </a:rPr>
              <a:t>[Reference: Jumper, J., et al. (2021). Highly accurate protein structure prediction with AlphaFold. </a:t>
            </a:r>
            <a:r>
              <a:rPr lang="en-US" sz="1800" b="0" i="1" dirty="0">
                <a:solidFill>
                  <a:schemeClr val="accent2"/>
                </a:solidFill>
                <a:effectLst/>
              </a:rPr>
              <a:t>Nature</a:t>
            </a:r>
            <a:r>
              <a:rPr lang="en-US" sz="1800" b="0" i="0" dirty="0">
                <a:solidFill>
                  <a:schemeClr val="accent2"/>
                </a:solidFill>
                <a:effectLst/>
              </a:rPr>
              <a:t>, </a:t>
            </a:r>
            <a:r>
              <a:rPr lang="en-US" sz="1800" b="0" i="1" dirty="0">
                <a:solidFill>
                  <a:schemeClr val="accent2"/>
                </a:solidFill>
                <a:effectLst/>
              </a:rPr>
              <a:t>596</a:t>
            </a:r>
            <a:r>
              <a:rPr lang="en-US" sz="1800" b="0" i="0" dirty="0">
                <a:solidFill>
                  <a:schemeClr val="accent2"/>
                </a:solidFill>
                <a:effectLst/>
              </a:rPr>
              <a:t>(7873), 583-589.]</a:t>
            </a:r>
          </a:p>
        </p:txBody>
      </p:sp>
    </p:spTree>
    <p:extLst>
      <p:ext uri="{BB962C8B-B14F-4D97-AF65-F5344CB8AC3E}">
        <p14:creationId xmlns:p14="http://schemas.microsoft.com/office/powerpoint/2010/main" val="651888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F19087-0826-4757-9DDF-9002B756EE92}"/>
              </a:ext>
            </a:extLst>
          </p:cNvPr>
          <p:cNvSpPr txBox="1"/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2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 LIME: Explaining Predictions with Local Linear Approximations</a:t>
            </a:r>
          </a:p>
        </p:txBody>
      </p:sp>
      <p:sp>
        <p:nvSpPr>
          <p:cNvPr id="3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136C38-B6BD-4268-89AF-7982A02B8C58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742950" marR="0" lvl="1" indent="-228600" fontAlgn="base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1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Perturb</a:t>
            </a:r>
            <a:endParaRPr kumimoji="0" lang="en-US" sz="22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  <a:p>
            <a:pPr marL="742950" marR="0" lvl="1" indent="-228600" fontAlgn="base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1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Predict</a:t>
            </a:r>
          </a:p>
          <a:p>
            <a:pPr marL="742950" marR="0" lvl="1" indent="-228600" fontAlgn="base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1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Weight</a:t>
            </a:r>
          </a:p>
          <a:p>
            <a:pPr marL="742950" marR="0" lvl="1" indent="-228600" fontAlgn="base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1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Fit</a:t>
            </a:r>
          </a:p>
          <a:p>
            <a:pPr marL="742950" marR="0" lvl="1" indent="-228600" fontAlgn="base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1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Explain</a:t>
            </a:r>
            <a:endParaRPr kumimoji="0" lang="en-US" sz="22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8" name="Picture 7" descr="A blue and pink background with red and black dots and dots&#10;&#10;Description automatically generated">
            <a:extLst>
              <a:ext uri="{FF2B5EF4-FFF2-40B4-BE49-F238E27FC236}">
                <a16:creationId xmlns:a16="http://schemas.microsoft.com/office/drawing/2014/main" id="{20E21DB9-1C37-46A1-B6E6-3B307225D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651" y="1324610"/>
            <a:ext cx="6903720" cy="357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04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96D1D6-F419-43CD-B885-CEA0C3F618D3}"/>
              </a:ext>
            </a:extLst>
          </p:cNvPr>
          <p:cNvSpPr txBox="1"/>
          <p:nvPr/>
        </p:nvSpPr>
        <p:spPr>
          <a:xfrm>
            <a:off x="630936" y="502920"/>
            <a:ext cx="341985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Explaining Predictions with LIME</a:t>
            </a: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16C93A-4838-460D-9423-E7BCDBBF3501}"/>
              </a:ext>
            </a:extLst>
          </p:cNvPr>
          <p:cNvSpPr txBox="1"/>
          <p:nvPr/>
        </p:nvSpPr>
        <p:spPr>
          <a:xfrm>
            <a:off x="4636006" y="510871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1" dirty="0">
                <a:solidFill>
                  <a:schemeClr val="accent2"/>
                </a:solidFill>
              </a:rPr>
              <a:t>Superpixels: </a:t>
            </a:r>
            <a:r>
              <a:rPr lang="en-US" sz="2200" dirty="0"/>
              <a:t>Groups of similar, adjacent pixels forming coherent image regions (e.g., tissue areas in medical scans)</a:t>
            </a:r>
          </a:p>
        </p:txBody>
      </p:sp>
      <p:pic>
        <p:nvPicPr>
          <p:cNvPr id="5" name="Picture 4" descr="A collage of a person holding a guitar&#10;&#10;Description automatically generated">
            <a:extLst>
              <a:ext uri="{FF2B5EF4-FFF2-40B4-BE49-F238E27FC236}">
                <a16:creationId xmlns:a16="http://schemas.microsoft.com/office/drawing/2014/main" id="{5A3AF273-5F64-4A18-ACFB-26C970C01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2714807"/>
            <a:ext cx="10917936" cy="311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26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96D1D6-F419-43CD-B885-CEA0C3F618D3}"/>
              </a:ext>
            </a:extLst>
          </p:cNvPr>
          <p:cNvSpPr txBox="1"/>
          <p:nvPr/>
        </p:nvSpPr>
        <p:spPr>
          <a:xfrm>
            <a:off x="630936" y="502920"/>
            <a:ext cx="341985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Explaining Predictions with LIME</a:t>
            </a: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16C93A-4838-460D-9423-E7BCDBBF3501}"/>
              </a:ext>
            </a:extLst>
          </p:cNvPr>
          <p:cNvSpPr txBox="1"/>
          <p:nvPr/>
        </p:nvSpPr>
        <p:spPr>
          <a:xfrm>
            <a:off x="4636006" y="510871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Superpixels: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Groups of similar, adjacent pixels forming coherent image regions (e.g., tissue areas in medical scans)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C386FF5-0DD9-4F37-8C77-9D9724AD297A}"/>
              </a:ext>
            </a:extLst>
          </p:cNvPr>
          <p:cNvGrpSpPr/>
          <p:nvPr/>
        </p:nvGrpSpPr>
        <p:grpSpPr>
          <a:xfrm>
            <a:off x="1368065" y="2313829"/>
            <a:ext cx="9167413" cy="3601801"/>
            <a:chOff x="1574799" y="3700495"/>
            <a:chExt cx="7840057" cy="281148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DAE5008-2F3D-458A-937A-4D163DE55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4799" y="3700495"/>
              <a:ext cx="4930321" cy="274104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BEE800-2C39-4E80-8E79-52DF3FEA1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7612" y="3855330"/>
              <a:ext cx="2837244" cy="26566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8810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34516B-2088-41C0-AC35-4BD03CA6711F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LIME: Pros and Cons</a:t>
            </a:r>
            <a:endParaRPr lang="en-US" sz="5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467920-50E4-4890-8490-61B7DC535FBE}"/>
              </a:ext>
            </a:extLst>
          </p:cNvPr>
          <p:cNvSpPr txBox="1"/>
          <p:nvPr/>
        </p:nvSpPr>
        <p:spPr>
          <a:xfrm>
            <a:off x="838200" y="1929384"/>
            <a:ext cx="10778656" cy="425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i="0" dirty="0">
                <a:effectLst/>
              </a:rPr>
              <a:t>Advantages:</a:t>
            </a:r>
          </a:p>
          <a:p>
            <a:pPr marL="742950" lvl="1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i="0" dirty="0">
                <a:solidFill>
                  <a:schemeClr val="accent5"/>
                </a:solidFill>
                <a:effectLst/>
              </a:rPr>
              <a:t>Model-agnostic: </a:t>
            </a:r>
            <a:r>
              <a:rPr lang="en-US" sz="2200" b="0" i="0" dirty="0">
                <a:effectLst/>
              </a:rPr>
              <a:t>Works with any black-box model.</a:t>
            </a:r>
          </a:p>
          <a:p>
            <a:pPr marL="742950" lvl="1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i="0" dirty="0">
                <a:solidFill>
                  <a:schemeClr val="accent5"/>
                </a:solidFill>
                <a:effectLst/>
              </a:rPr>
              <a:t>Local explanations: </a:t>
            </a:r>
            <a:r>
              <a:rPr lang="en-US" sz="2200" b="0" i="0" dirty="0">
                <a:effectLst/>
              </a:rPr>
              <a:t>Provides insights into individual predictions.</a:t>
            </a:r>
          </a:p>
          <a:p>
            <a:pPr marL="742950" lvl="1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i="0" dirty="0">
                <a:solidFill>
                  <a:schemeClr val="accent5"/>
                </a:solidFill>
                <a:effectLst/>
              </a:rPr>
              <a:t>Relatively</a:t>
            </a:r>
            <a:r>
              <a:rPr lang="en-US" sz="2200" b="0" i="0" dirty="0">
                <a:effectLst/>
              </a:rPr>
              <a:t> </a:t>
            </a:r>
            <a:r>
              <a:rPr lang="en-US" sz="2200" b="1" i="0" dirty="0">
                <a:solidFill>
                  <a:schemeClr val="accent5"/>
                </a:solidFill>
                <a:effectLst/>
              </a:rPr>
              <a:t>easy</a:t>
            </a:r>
            <a:r>
              <a:rPr lang="en-US" sz="2200" b="0" i="0" dirty="0">
                <a:effectLst/>
              </a:rPr>
              <a:t> to understand and </a:t>
            </a:r>
            <a:r>
              <a:rPr lang="en-US" sz="2200" i="0" dirty="0">
                <a:effectLst/>
              </a:rPr>
              <a:t>implement</a:t>
            </a:r>
            <a:r>
              <a:rPr lang="en-US" sz="2200" b="0" i="0" dirty="0">
                <a:effectLst/>
              </a:rPr>
              <a:t>.</a:t>
            </a:r>
          </a:p>
          <a:p>
            <a:pPr marL="742950" lvl="1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0" i="0" dirty="0">
              <a:effectLst/>
            </a:endParaRPr>
          </a:p>
          <a:p>
            <a:pPr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i="0" dirty="0">
                <a:effectLst/>
              </a:rPr>
              <a:t>Limitations:</a:t>
            </a:r>
          </a:p>
          <a:p>
            <a:pPr marL="742950" lvl="1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i="0" dirty="0">
                <a:solidFill>
                  <a:schemeClr val="accent5"/>
                </a:solidFill>
                <a:effectLst/>
              </a:rPr>
              <a:t>Instability: </a:t>
            </a:r>
            <a:r>
              <a:rPr lang="en-US" sz="2200" b="0" i="0" dirty="0">
                <a:effectLst/>
              </a:rPr>
              <a:t>Explanations can vary depending on the perturbation strategy and the choice of the local model.</a:t>
            </a:r>
          </a:p>
          <a:p>
            <a:pPr marL="742950" lvl="1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i="0" dirty="0">
                <a:solidFill>
                  <a:schemeClr val="accent5"/>
                </a:solidFill>
                <a:effectLst/>
              </a:rPr>
              <a:t>Linearity Assumption: </a:t>
            </a:r>
            <a:r>
              <a:rPr lang="en-US" sz="2200" b="0" i="0" dirty="0">
                <a:effectLst/>
              </a:rPr>
              <a:t>May not accurately capture complex, non-linear relationships.</a:t>
            </a:r>
          </a:p>
          <a:p>
            <a:pPr marL="742950" lvl="1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i="0" dirty="0">
                <a:solidFill>
                  <a:schemeClr val="accent5"/>
                </a:solidFill>
                <a:effectLst/>
              </a:rPr>
              <a:t>Defining "Locality": </a:t>
            </a:r>
            <a:r>
              <a:rPr lang="en-US" sz="2200" b="0" i="0" dirty="0">
                <a:effectLst/>
              </a:rPr>
              <a:t>Choosing the right neighborhood size can be challenging.</a:t>
            </a:r>
          </a:p>
          <a:p>
            <a:pPr marL="742950" lvl="1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i="0" dirty="0">
                <a:solidFill>
                  <a:schemeClr val="accent5"/>
                </a:solidFill>
                <a:effectLst/>
              </a:rPr>
              <a:t>Computational Cost: </a:t>
            </a:r>
            <a:r>
              <a:rPr lang="en-US" sz="2200" b="0" i="0" dirty="0">
                <a:effectLst/>
              </a:rPr>
              <a:t>Can be computationally expensive for high-dimensional data.</a:t>
            </a:r>
          </a:p>
        </p:txBody>
      </p:sp>
    </p:spTree>
    <p:extLst>
      <p:ext uri="{BB962C8B-B14F-4D97-AF65-F5344CB8AC3E}">
        <p14:creationId xmlns:p14="http://schemas.microsoft.com/office/powerpoint/2010/main" val="4243214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E1183-86C1-4327-A43E-8811630198F0}"/>
              </a:ext>
            </a:extLst>
          </p:cNvPr>
          <p:cNvSpPr txBox="1"/>
          <p:nvPr/>
        </p:nvSpPr>
        <p:spPr>
          <a:xfrm>
            <a:off x="630936" y="640080"/>
            <a:ext cx="4818888" cy="14813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 Activation Map (CAM)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CABD6D-4BC6-45EF-B6F0-CE6220A36EA7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A Class Activation Map for a category  highlights </a:t>
            </a:r>
            <a:r>
              <a:rPr lang="en-US" sz="2200" i="1" dirty="0"/>
              <a:t>discriminative image regions</a:t>
            </a:r>
            <a:r>
              <a:rPr lang="en-US" sz="2200" dirty="0"/>
              <a:t> used by a CNN to identify that category.</a:t>
            </a:r>
          </a:p>
        </p:txBody>
      </p:sp>
      <p:pic>
        <p:nvPicPr>
          <p:cNvPr id="9" name="Picture 8" descr="A collage of images of people brushing teeth&#10;&#10;Description automatically generated">
            <a:extLst>
              <a:ext uri="{FF2B5EF4-FFF2-40B4-BE49-F238E27FC236}">
                <a16:creationId xmlns:a16="http://schemas.microsoft.com/office/drawing/2014/main" id="{3CB4D715-C6DD-4AAF-A44E-3BB55640D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325" y="1747393"/>
            <a:ext cx="6214739" cy="329381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812788A-ABCC-418C-8609-13AA3319D093}"/>
              </a:ext>
            </a:extLst>
          </p:cNvPr>
          <p:cNvSpPr txBox="1"/>
          <p:nvPr/>
        </p:nvSpPr>
        <p:spPr>
          <a:xfrm>
            <a:off x="643278" y="5502185"/>
            <a:ext cx="109407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[Reference: B. Zhou, A. Khosla, A. Lapedriza, A. Oliva, and A. Torralba, Learning Deep Features for Discriminative Localization, CVPR 2016.]</a:t>
            </a:r>
          </a:p>
        </p:txBody>
      </p:sp>
    </p:spTree>
    <p:extLst>
      <p:ext uri="{BB962C8B-B14F-4D97-AF65-F5344CB8AC3E}">
        <p14:creationId xmlns:p14="http://schemas.microsoft.com/office/powerpoint/2010/main" val="3482335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78F3AE-B918-4931-96B5-ADC793EB654F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>
                <a:latin typeface="+mj-lt"/>
                <a:ea typeface="+mj-ea"/>
                <a:cs typeface="+mj-cs"/>
              </a:rPr>
              <a:t>Class Activation Map (CAM)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58E96BA6-0B23-4C15-889B-4BD8669E6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88" y="2196119"/>
            <a:ext cx="7721970" cy="3397664"/>
          </a:xfrm>
          <a:prstGeom prst="rect">
            <a:avLst/>
          </a:prstGeom>
        </p:spPr>
      </p:pic>
      <p:pic>
        <p:nvPicPr>
          <p:cNvPr id="4" name="Picture 3" descr="A diagram of a diagram of a diagram of a diagram of a diagram of a diagram of a diagram of a diagram of a diagram of a diagram of a diagram of a diagram of a diagram of&#10;&#10;Description automatically generated">
            <a:extLst>
              <a:ext uri="{FF2B5EF4-FFF2-40B4-BE49-F238E27FC236}">
                <a16:creationId xmlns:a16="http://schemas.microsoft.com/office/drawing/2014/main" id="{208090B3-4D17-4DA1-B01E-909698F15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670" y="2985335"/>
            <a:ext cx="6263242" cy="26462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C3B6DA-12B9-462D-8963-B9291C206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81" y="5593783"/>
            <a:ext cx="6752058" cy="52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883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78F3AE-B918-4931-96B5-ADC793EB654F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66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Class Activation Map (CAM)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56069F-3FF6-4A84-BADB-C29B2420D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62" y="2083881"/>
            <a:ext cx="7449100" cy="29051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1ECBEE-6870-439A-8FB2-FD9360E8B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884" y="5071743"/>
            <a:ext cx="7841211" cy="1390234"/>
          </a:xfrm>
          <a:prstGeom prst="rect">
            <a:avLst/>
          </a:prstGeom>
        </p:spPr>
      </p:pic>
      <p:pic>
        <p:nvPicPr>
          <p:cNvPr id="4" name="Picture 3" descr="A diagram of a diagram of a diagram of a diagram of a diagram of a diagram of a diagram of a diagram of a diagram of a diagram of a diagram of a diagram of a diagram of&#10;&#10;Description automatically generated">
            <a:extLst>
              <a:ext uri="{FF2B5EF4-FFF2-40B4-BE49-F238E27FC236}">
                <a16:creationId xmlns:a16="http://schemas.microsoft.com/office/drawing/2014/main" id="{208090B3-4D17-4DA1-B01E-909698F15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4263" y="3464440"/>
            <a:ext cx="5444258" cy="230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508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2FAC73-4B03-468A-B2F1-5A093AE8FC5B}"/>
              </a:ext>
            </a:extLst>
          </p:cNvPr>
          <p:cNvSpPr txBox="1"/>
          <p:nvPr/>
        </p:nvSpPr>
        <p:spPr>
          <a:xfrm>
            <a:off x="630936" y="502920"/>
            <a:ext cx="341985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Grad-CAM: Visual Explanations for CNNs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684E49-A324-4492-8289-5B3B4ACBB4EF}"/>
              </a:ext>
            </a:extLst>
          </p:cNvPr>
          <p:cNvSpPr txBox="1"/>
          <p:nvPr/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i="1" dirty="0"/>
              <a:t>Gradient-weighted Class Activation Mapping (Grad-CAM)</a:t>
            </a:r>
            <a:r>
              <a:rPr lang="en-US" sz="2200" dirty="0"/>
              <a:t> produces a </a:t>
            </a:r>
            <a:r>
              <a:rPr lang="en-US" sz="2200" b="1" dirty="0"/>
              <a:t>heatmap</a:t>
            </a:r>
            <a:r>
              <a:rPr lang="en-US" sz="2200" dirty="0"/>
              <a:t> over the input image, highlighting which regions were most influential for a given class prediction</a:t>
            </a:r>
          </a:p>
        </p:txBody>
      </p:sp>
      <p:pic>
        <p:nvPicPr>
          <p:cNvPr id="4" name="Picture 3" descr="A diagram of a diagram of a building&#10;&#10;Description automatically generated with medium confidence">
            <a:extLst>
              <a:ext uri="{FF2B5EF4-FFF2-40B4-BE49-F238E27FC236}">
                <a16:creationId xmlns:a16="http://schemas.microsoft.com/office/drawing/2014/main" id="{8F25231D-D43A-4693-9BC0-8140B0B1D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26" y="2290936"/>
            <a:ext cx="10700956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93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49FA7D3-C66C-4528-BE35-F8881BF0719B}"/>
              </a:ext>
            </a:extLst>
          </p:cNvPr>
          <p:cNvSpPr txBox="1"/>
          <p:nvPr/>
        </p:nvSpPr>
        <p:spPr>
          <a:xfrm>
            <a:off x="825460" y="209315"/>
            <a:ext cx="66930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Grad-CAM: Mathematical Formulation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0AF390-6717-4C98-920E-F67886ACB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492" y="728350"/>
            <a:ext cx="2844946" cy="34926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2B40E16-5C5A-41D2-9A28-4F30410877E9}"/>
              </a:ext>
            </a:extLst>
          </p:cNvPr>
          <p:cNvGrpSpPr/>
          <p:nvPr/>
        </p:nvGrpSpPr>
        <p:grpSpPr>
          <a:xfrm>
            <a:off x="921119" y="1077618"/>
            <a:ext cx="6898889" cy="5571067"/>
            <a:chOff x="3695576" y="1647733"/>
            <a:chExt cx="4800847" cy="4273770"/>
          </a:xfrm>
        </p:grpSpPr>
        <p:pic>
          <p:nvPicPr>
            <p:cNvPr id="14" name="Picture 13" descr="A white text with black text&#10;&#10;Description automatically generated">
              <a:extLst>
                <a:ext uri="{FF2B5EF4-FFF2-40B4-BE49-F238E27FC236}">
                  <a16:creationId xmlns:a16="http://schemas.microsoft.com/office/drawing/2014/main" id="{49CE6176-725D-450D-B661-7E416B638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5576" y="1647733"/>
              <a:ext cx="4800847" cy="3562533"/>
            </a:xfrm>
            <a:prstGeom prst="rect">
              <a:avLst/>
            </a:prstGeom>
          </p:spPr>
        </p:pic>
        <p:pic>
          <p:nvPicPr>
            <p:cNvPr id="15" name="Picture 14" descr="A close-up of a white background&#10;&#10;Description automatically generated">
              <a:extLst>
                <a:ext uri="{FF2B5EF4-FFF2-40B4-BE49-F238E27FC236}">
                  <a16:creationId xmlns:a16="http://schemas.microsoft.com/office/drawing/2014/main" id="{38E69E91-8E43-4DEE-847D-9431F7CB9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95576" y="5210266"/>
              <a:ext cx="4800846" cy="7112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6307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BEB3C-7FD8-400B-8B48-FF2640AA7621}"/>
              </a:ext>
            </a:extLst>
          </p:cNvPr>
          <p:cNvSpPr txBox="1"/>
          <p:nvPr/>
        </p:nvSpPr>
        <p:spPr>
          <a:xfrm>
            <a:off x="630936" y="502920"/>
            <a:ext cx="341985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Grad-CAM: Visual Explanations for CNNs</a:t>
            </a:r>
          </a:p>
        </p:txBody>
      </p:sp>
      <p:sp>
        <p:nvSpPr>
          <p:cNvPr id="39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0EC025-646D-40B3-A2AF-5214556F18F6}"/>
              </a:ext>
            </a:extLst>
          </p:cNvPr>
          <p:cNvSpPr txBox="1"/>
          <p:nvPr/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When dealing with convolutional neural networks (CNNs) on images (like most medical image models), </a:t>
            </a:r>
            <a:r>
              <a:rPr lang="en-US" sz="2000" b="1" dirty="0"/>
              <a:t>Grad-CAM</a:t>
            </a:r>
            <a:r>
              <a:rPr lang="en-US" sz="2000" dirty="0"/>
              <a:t> is a go-to XAI method.</a:t>
            </a:r>
          </a:p>
        </p:txBody>
      </p:sp>
      <p:pic>
        <p:nvPicPr>
          <p:cNvPr id="12" name="Picture 11" descr="A collage of images of a dog and a cat&#10;&#10;Description automatically generated">
            <a:extLst>
              <a:ext uri="{FF2B5EF4-FFF2-40B4-BE49-F238E27FC236}">
                <a16:creationId xmlns:a16="http://schemas.microsoft.com/office/drawing/2014/main" id="{FC006561-A88D-4F7B-9B96-B11188692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35" y="2290936"/>
            <a:ext cx="10847537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55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3484FDA-D351-4C17-A8A1-120E23AFB788}"/>
              </a:ext>
            </a:extLst>
          </p:cNvPr>
          <p:cNvSpPr txBox="1"/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/>
              <a:t>A Glimpse of AI Achievements in Recent Years</a:t>
            </a:r>
            <a:endParaRPr lang="en-US" sz="38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745F51-AD00-48E9-87D1-0D89B3F58653}"/>
              </a:ext>
            </a:extLst>
          </p:cNvPr>
          <p:cNvSpPr txBox="1"/>
          <p:nvPr/>
        </p:nvSpPr>
        <p:spPr>
          <a:xfrm>
            <a:off x="630936" y="2970475"/>
            <a:ext cx="3654817" cy="263148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800" b="1" dirty="0"/>
              <a:t>Conversational and Generative AI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800" b="1" i="1" dirty="0"/>
              <a:t>Large Language Models </a:t>
            </a:r>
            <a:r>
              <a:rPr lang="en-US" sz="6800" dirty="0"/>
              <a:t>(ChatGPT o1, Claude Sonnet 3.7, Google Gemini Pro 2.0): Demonstrating advanced reasoning and conversational abilities.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68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800" b="1" i="1" dirty="0"/>
              <a:t>Generative AI </a:t>
            </a:r>
            <a:r>
              <a:rPr lang="en-US" sz="6800" dirty="0"/>
              <a:t>(DALL-E 2, Stable Diffusion): Creating realistic images from text descriptions. </a:t>
            </a:r>
            <a:br>
              <a:rPr lang="en-US" sz="1700" dirty="0"/>
            </a:br>
            <a:endParaRPr lang="en-US" sz="17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F3B72-0B4F-43D3-B15F-1BFB50EBF9DA}"/>
              </a:ext>
            </a:extLst>
          </p:cNvPr>
          <p:cNvSpPr txBox="1"/>
          <p:nvPr/>
        </p:nvSpPr>
        <p:spPr>
          <a:xfrm>
            <a:off x="499276" y="5828042"/>
            <a:ext cx="11193448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0" i="0" dirty="0">
                <a:solidFill>
                  <a:schemeClr val="accent2"/>
                </a:solidFill>
                <a:effectLst/>
              </a:rPr>
              <a:t>[Reference: Ramesh, A., et al. (2022). Hierarchical text-conditional image generation with CLIP latents. arXiv preprint arXiv:2204.06125.]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2808C5-800C-455F-A8D3-FE7D54FE7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18" y="2257274"/>
            <a:ext cx="3654818" cy="600159"/>
          </a:xfrm>
          <a:prstGeom prst="rect">
            <a:avLst/>
          </a:prstGeom>
        </p:spPr>
      </p:pic>
      <p:pic>
        <p:nvPicPr>
          <p:cNvPr id="13" name="Picture 12" descr="A person in a white coat looking at a computer screen&#10;&#10;Description automatically generated">
            <a:extLst>
              <a:ext uri="{FF2B5EF4-FFF2-40B4-BE49-F238E27FC236}">
                <a16:creationId xmlns:a16="http://schemas.microsoft.com/office/drawing/2014/main" id="{5E1A41D4-E782-4DAF-A945-1EFFF17F11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620" y="1327665"/>
            <a:ext cx="6225134" cy="35016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FE2206-C6FB-4689-8CD4-F165496EDF85}"/>
              </a:ext>
            </a:extLst>
          </p:cNvPr>
          <p:cNvSpPr txBox="1"/>
          <p:nvPr/>
        </p:nvSpPr>
        <p:spPr>
          <a:xfrm>
            <a:off x="9964792" y="5055386"/>
            <a:ext cx="958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- Sora</a:t>
            </a:r>
          </a:p>
        </p:txBody>
      </p:sp>
    </p:spTree>
    <p:extLst>
      <p:ext uri="{BB962C8B-B14F-4D97-AF65-F5344CB8AC3E}">
        <p14:creationId xmlns:p14="http://schemas.microsoft.com/office/powerpoint/2010/main" val="2910825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BEB3C-7FD8-400B-8B48-FF2640AA7621}"/>
              </a:ext>
            </a:extLst>
          </p:cNvPr>
          <p:cNvSpPr txBox="1"/>
          <p:nvPr/>
        </p:nvSpPr>
        <p:spPr>
          <a:xfrm>
            <a:off x="638881" y="417576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51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Grad-CAM: Visual Explanations for CNNs</a:t>
            </a:r>
          </a:p>
        </p:txBody>
      </p:sp>
      <p:sp>
        <p:nvSpPr>
          <p:cNvPr id="39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lue and green image of a cloud&#10;&#10;Description automatically generated with medium confidence">
            <a:extLst>
              <a:ext uri="{FF2B5EF4-FFF2-40B4-BE49-F238E27FC236}">
                <a16:creationId xmlns:a16="http://schemas.microsoft.com/office/drawing/2014/main" id="{533FCBF6-7CC5-4B42-96D1-6A519CD46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359" y="2633472"/>
            <a:ext cx="10626233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642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2902DA-842E-447D-99E8-EB66832F86C9}"/>
              </a:ext>
            </a:extLst>
          </p:cNvPr>
          <p:cNvSpPr txBox="1"/>
          <p:nvPr/>
        </p:nvSpPr>
        <p:spPr>
          <a:xfrm>
            <a:off x="340248" y="1569427"/>
            <a:ext cx="1087904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accent1"/>
                </a:solidFill>
                <a:effectLst/>
              </a:rPr>
              <a:t>Forward Pass: </a:t>
            </a:r>
            <a:r>
              <a:rPr lang="en-US" sz="2000" b="0" i="0" dirty="0">
                <a:solidFill>
                  <a:srgbClr val="202124"/>
                </a:solidFill>
                <a:effectLst/>
              </a:rPr>
              <a:t>Pass the input image through the CNN.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accent1"/>
                </a:solidFill>
                <a:effectLst/>
              </a:rPr>
              <a:t>Compute Gradients: </a:t>
            </a:r>
            <a:r>
              <a:rPr lang="en-US" sz="2000" b="0" i="0" dirty="0">
                <a:solidFill>
                  <a:srgbClr val="202124"/>
                </a:solidFill>
                <a:effectLst/>
              </a:rPr>
              <a:t>Calculate the gradients of the class score (e.g., “Benign") with respect to the feature maps of a chosen convolutional layer (usually the last one).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accent1"/>
                </a:solidFill>
                <a:effectLst/>
              </a:rPr>
              <a:t>Global Average Pooling: </a:t>
            </a:r>
            <a:r>
              <a:rPr lang="en-US" sz="2000" b="0" i="0" dirty="0">
                <a:solidFill>
                  <a:srgbClr val="202124"/>
                </a:solidFill>
                <a:effectLst/>
              </a:rPr>
              <a:t>Average the gradients across each feature map to obtain "neuron importance weights."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accent1"/>
                </a:solidFill>
                <a:effectLst/>
              </a:rPr>
              <a:t>Weighted Combination: </a:t>
            </a:r>
            <a:r>
              <a:rPr lang="en-US" sz="2000" b="0" i="0" dirty="0">
                <a:solidFill>
                  <a:srgbClr val="202124"/>
                </a:solidFill>
                <a:effectLst/>
              </a:rPr>
              <a:t>Multiply each feature map by its corresponding weight and sum them up.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accent1"/>
                </a:solidFill>
                <a:effectLst/>
              </a:rPr>
              <a:t>ReLU: </a:t>
            </a:r>
            <a:r>
              <a:rPr lang="en-US" sz="2000" b="0" i="0" dirty="0">
                <a:solidFill>
                  <a:srgbClr val="202124"/>
                </a:solidFill>
                <a:effectLst/>
              </a:rPr>
              <a:t>Apply a ReLU activation to keep only positive contributions (features that positively influence the class).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accent1"/>
                </a:solidFill>
                <a:effectLst/>
              </a:rPr>
              <a:t>Upsample: </a:t>
            </a:r>
            <a:r>
              <a:rPr lang="en-US" sz="2000" b="0" i="0" dirty="0">
                <a:solidFill>
                  <a:srgbClr val="202124"/>
                </a:solidFill>
                <a:effectLst/>
              </a:rPr>
              <a:t>Upsample the resulting heatmap to the size of the input image.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81C56-1C30-4230-8DEE-3676104D949F}"/>
              </a:ext>
            </a:extLst>
          </p:cNvPr>
          <p:cNvSpPr txBox="1"/>
          <p:nvPr/>
        </p:nvSpPr>
        <p:spPr>
          <a:xfrm>
            <a:off x="702033" y="5288573"/>
            <a:ext cx="107879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[Reference: Selvaraju, R. R., Cogswell, M., Das, A., Vedantam, R., Parikh, D., &amp; Batra, D. (2017). Grad-CAM: Visual explanations from deep networks via gradient-based localization. Proceedings of the IEEE international conference on computer vision, 618-626.]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3D4C4A-FC91-43CF-8259-47E047466009}"/>
              </a:ext>
            </a:extLst>
          </p:cNvPr>
          <p:cNvSpPr txBox="1"/>
          <p:nvPr/>
        </p:nvSpPr>
        <p:spPr>
          <a:xfrm>
            <a:off x="702033" y="626367"/>
            <a:ext cx="60946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Grad-CAM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504167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34516B-2088-41C0-AC35-4BD03CA6711F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Grad-CAM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467920-50E4-4890-8490-61B7DC535FBE}"/>
              </a:ext>
            </a:extLst>
          </p:cNvPr>
          <p:cNvSpPr txBox="1"/>
          <p:nvPr/>
        </p:nvSpPr>
        <p:spPr>
          <a:xfrm>
            <a:off x="838200" y="1929384"/>
            <a:ext cx="10778656" cy="425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prstClr val="black"/>
                </a:solidFill>
                <a:latin typeface="Calibri" panose="020F0502020204030204"/>
              </a:rPr>
              <a:t>Advantages:</a:t>
            </a:r>
          </a:p>
          <a:p>
            <a:pPr marL="742950" lvl="1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5B9BD5"/>
                </a:solidFill>
                <a:latin typeface="Calibri" panose="020F0502020204030204"/>
              </a:rPr>
              <a:t>Visual Explanations: </a:t>
            </a:r>
            <a:r>
              <a:rPr lang="en-US" sz="2200" dirty="0">
                <a:latin typeface="Calibri" panose="020F0502020204030204"/>
              </a:rPr>
              <a:t>Provides intuitive heatmaps that highlight important regions.</a:t>
            </a:r>
          </a:p>
          <a:p>
            <a:pPr marL="742950" lvl="1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5B9BD5"/>
                </a:solidFill>
                <a:latin typeface="Calibri" panose="020F0502020204030204"/>
              </a:rPr>
              <a:t>Model-Specific (CNNs): </a:t>
            </a:r>
            <a:r>
              <a:rPr lang="en-US" sz="2200" dirty="0">
                <a:latin typeface="Calibri" panose="020F0502020204030204"/>
              </a:rPr>
              <a:t>Well-suited for convolutional neural networks, leveraging their architecture.</a:t>
            </a:r>
          </a:p>
          <a:p>
            <a:pPr marL="742950" lvl="1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5B9BD5"/>
                </a:solidFill>
                <a:latin typeface="Calibri" panose="020F0502020204030204"/>
              </a:rPr>
              <a:t>Relatively Simple: </a:t>
            </a:r>
            <a:r>
              <a:rPr lang="en-US" sz="2200" dirty="0">
                <a:latin typeface="Calibri" panose="020F0502020204030204"/>
              </a:rPr>
              <a:t>Easy to implement and computationally efficient.</a:t>
            </a:r>
          </a:p>
          <a:p>
            <a:pPr marL="514350" marR="0" lvl="1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-22860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Limitations: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5B9BD5"/>
                </a:solidFill>
                <a:latin typeface="Calibri" panose="020F0502020204030204"/>
              </a:rPr>
              <a:t>Coarse Localization: </a:t>
            </a:r>
            <a:r>
              <a:rPr lang="en-US" sz="2200" dirty="0">
                <a:latin typeface="Calibri" panose="020F0502020204030204"/>
              </a:rPr>
              <a:t>Heatmaps can be low-resolution and may not precisely pinpoint the exact boundaries of relevant regions.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5B9BD5"/>
                </a:solidFill>
                <a:latin typeface="Calibri" panose="020F0502020204030204"/>
              </a:rPr>
              <a:t>Layer Choice: </a:t>
            </a:r>
            <a:r>
              <a:rPr lang="en-US" sz="2200" dirty="0">
                <a:latin typeface="Calibri" panose="020F0502020204030204"/>
              </a:rPr>
              <a:t>The choice of the convolutional layer can affect the results.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5B9BD5"/>
                </a:solidFill>
                <a:latin typeface="Calibri" panose="020F0502020204030204"/>
              </a:rPr>
              <a:t>Gradient Saturation: </a:t>
            </a:r>
            <a:r>
              <a:rPr lang="en-US" sz="2200" dirty="0">
                <a:latin typeface="Calibri" panose="020F0502020204030204"/>
              </a:rPr>
              <a:t>Gradients can saturate, leading to less informative heatmaps.</a:t>
            </a:r>
          </a:p>
        </p:txBody>
      </p:sp>
    </p:spTree>
    <p:extLst>
      <p:ext uri="{BB962C8B-B14F-4D97-AF65-F5344CB8AC3E}">
        <p14:creationId xmlns:p14="http://schemas.microsoft.com/office/powerpoint/2010/main" val="9548211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BEB3C-7FD8-400B-8B48-FF2640AA7621}"/>
              </a:ext>
            </a:extLst>
          </p:cNvPr>
          <p:cNvSpPr txBox="1"/>
          <p:nvPr/>
        </p:nvSpPr>
        <p:spPr>
          <a:xfrm>
            <a:off x="379475" y="526774"/>
            <a:ext cx="4123944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Guided Grad-CAM =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Guided Backpropagation + Grad-CAM</a:t>
            </a:r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0EC025-646D-40B3-A2AF-5214556F18F6}"/>
              </a:ext>
            </a:extLst>
          </p:cNvPr>
          <p:cNvSpPr txBox="1"/>
          <p:nvPr/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i="0">
                <a:effectLst/>
              </a:rPr>
              <a:t>Combines</a:t>
            </a:r>
            <a:r>
              <a:rPr lang="en-US" sz="2200" b="1" i="0">
                <a:effectLst/>
              </a:rPr>
              <a:t> Grad-CAM </a:t>
            </a:r>
            <a:r>
              <a:rPr lang="en-US" sz="2200" b="0" i="0">
                <a:effectLst/>
              </a:rPr>
              <a:t>with </a:t>
            </a:r>
            <a:r>
              <a:rPr lang="en-US" sz="2200" b="1" i="0">
                <a:effectLst/>
              </a:rPr>
              <a:t>Guided Backpropagation </a:t>
            </a:r>
            <a:r>
              <a:rPr lang="en-US" sz="2200" b="0" i="0">
                <a:effectLst/>
              </a:rPr>
              <a:t>to produce higher-resolution, more detailed visualizations.</a:t>
            </a:r>
          </a:p>
        </p:txBody>
      </p:sp>
      <p:pic>
        <p:nvPicPr>
          <p:cNvPr id="7" name="Picture 6" descr="A diagram of a diagram of a building&#10;&#10;Description automatically generated with medium confidence">
            <a:extLst>
              <a:ext uri="{FF2B5EF4-FFF2-40B4-BE49-F238E27FC236}">
                <a16:creationId xmlns:a16="http://schemas.microsoft.com/office/drawing/2014/main" id="{8BE44278-DC1F-4858-9C07-581023972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26" y="2290936"/>
            <a:ext cx="10700956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722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BEB3C-7FD8-400B-8B48-FF2640AA7621}"/>
              </a:ext>
            </a:extLst>
          </p:cNvPr>
          <p:cNvSpPr txBox="1"/>
          <p:nvPr/>
        </p:nvSpPr>
        <p:spPr>
          <a:xfrm>
            <a:off x="379475" y="526774"/>
            <a:ext cx="4123944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Guided Grad-CAM =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Guided Backpropagation + Grad-CAM</a:t>
            </a:r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0EC025-646D-40B3-A2AF-5214556F18F6}"/>
              </a:ext>
            </a:extLst>
          </p:cNvPr>
          <p:cNvSpPr txBox="1"/>
          <p:nvPr/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-22860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Combines</a:t>
            </a: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Grad-CAM </a:t>
            </a: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 </a:t>
            </a: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Guided Backpropagation </a:t>
            </a: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produce higher-resolution, more detailed visualizations.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A9A56E-6BB1-4776-A895-711CF1B3BBA4}"/>
              </a:ext>
            </a:extLst>
          </p:cNvPr>
          <p:cNvSpPr txBox="1"/>
          <p:nvPr/>
        </p:nvSpPr>
        <p:spPr>
          <a:xfrm>
            <a:off x="564543" y="2901003"/>
            <a:ext cx="1079787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ea typeface="+mn-ea"/>
                <a:cs typeface="+mn-cs"/>
              </a:rPr>
              <a:t>Guided Backpropagation: 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ea typeface="+mn-ea"/>
                <a:cs typeface="+mn-cs"/>
              </a:rPr>
              <a:t>A modified backpropagation algorithm that only propagates positive gradients, highlighting features that positively contribute to the activation of a neuron.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02124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ea typeface="+mn-ea"/>
                <a:cs typeface="+mn-cs"/>
              </a:rPr>
              <a:t>Combination: 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ea typeface="+mn-ea"/>
                <a:cs typeface="+mn-cs"/>
              </a:rPr>
              <a:t>Element-wise multiplication of the Grad-CAM heatmap and the Guided Backpropagation output.</a:t>
            </a:r>
          </a:p>
        </p:txBody>
      </p:sp>
    </p:spTree>
    <p:extLst>
      <p:ext uri="{BB962C8B-B14F-4D97-AF65-F5344CB8AC3E}">
        <p14:creationId xmlns:p14="http://schemas.microsoft.com/office/powerpoint/2010/main" val="24536623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E5133A-8CB3-4FE2-8CCF-AEB9B40BF2F4}"/>
              </a:ext>
            </a:extLst>
          </p:cNvPr>
          <p:cNvSpPr txBox="1"/>
          <p:nvPr/>
        </p:nvSpPr>
        <p:spPr>
          <a:xfrm>
            <a:off x="638881" y="417576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41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Guided Grad-CAM =  Guided Backpropagation + Grad-CAM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close-up of a building&#10;&#10;Description automatically generated">
            <a:extLst>
              <a:ext uri="{FF2B5EF4-FFF2-40B4-BE49-F238E27FC236}">
                <a16:creationId xmlns:a16="http://schemas.microsoft.com/office/drawing/2014/main" id="{68F7F631-C98C-4B1B-9542-45ABA1AFE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711" y="2633472"/>
            <a:ext cx="10705529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100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34516B-2088-41C0-AC35-4BD03CA6711F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SmoothGrad</a:t>
            </a:r>
            <a:endParaRPr lang="en-US" sz="5400" dirty="0"/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467920-50E4-4890-8490-61B7DC535FBE}"/>
              </a:ext>
            </a:extLst>
          </p:cNvPr>
          <p:cNvSpPr txBox="1"/>
          <p:nvPr/>
        </p:nvSpPr>
        <p:spPr>
          <a:xfrm>
            <a:off x="838200" y="2055813"/>
            <a:ext cx="10778656" cy="3343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l" fontAlgn="base"/>
            <a:r>
              <a:rPr lang="en-US" sz="2400" b="1" i="0" dirty="0">
                <a:solidFill>
                  <a:schemeClr val="accent6"/>
                </a:solidFill>
                <a:effectLst/>
                <a:latin typeface="inherit"/>
              </a:rPr>
              <a:t>Problem: 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inherit"/>
              </a:rPr>
              <a:t>Gradient-based methods (like Grad-CAM) can be sensitive to noise in the input image, leading to noisy explanations.</a:t>
            </a:r>
          </a:p>
          <a:p>
            <a:pPr algn="l" fontAlgn="base"/>
            <a:endParaRPr lang="en-US" sz="2400" b="0" i="0" dirty="0">
              <a:solidFill>
                <a:srgbClr val="202124"/>
              </a:solidFill>
              <a:effectLst/>
              <a:latin typeface="inherit"/>
            </a:endParaRPr>
          </a:p>
          <a:p>
            <a:pPr algn="l" fontAlgn="base"/>
            <a:r>
              <a:rPr lang="en-US" sz="2400" b="1" i="0" dirty="0">
                <a:solidFill>
                  <a:schemeClr val="accent6"/>
                </a:solidFill>
                <a:effectLst/>
                <a:latin typeface="inherit"/>
              </a:rPr>
              <a:t>Solution: 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inherit"/>
              </a:rPr>
              <a:t>SmoothGrad averages the explanations obtained from multiple noisy versions of the input image.</a:t>
            </a:r>
          </a:p>
          <a:p>
            <a:pPr algn="l" fontAlgn="base"/>
            <a:endParaRPr lang="en-US" sz="2400" dirty="0">
              <a:solidFill>
                <a:srgbClr val="202124"/>
              </a:solidFill>
              <a:latin typeface="inherit"/>
            </a:endParaRPr>
          </a:p>
          <a:p>
            <a:pPr fontAlgn="base"/>
            <a:r>
              <a:rPr lang="en-US" sz="2400" b="1" i="1" dirty="0">
                <a:solidFill>
                  <a:schemeClr val="accent1"/>
                </a:solidFill>
              </a:rPr>
              <a:t>Note: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SmoothGrad requires multiple forward-backward passes, so it’s a bit more computational work for a cleaner visualization.</a:t>
            </a:r>
          </a:p>
          <a:p>
            <a:pPr algn="l" fontAlgn="base"/>
            <a:endParaRPr lang="en-US" sz="2400" b="0" i="0" dirty="0">
              <a:solidFill>
                <a:srgbClr val="202124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17453644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34516B-2088-41C0-AC35-4BD03CA6711F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SmoothGrad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467920-50E4-4890-8490-61B7DC535FBE}"/>
              </a:ext>
            </a:extLst>
          </p:cNvPr>
          <p:cNvSpPr txBox="1"/>
          <p:nvPr/>
        </p:nvSpPr>
        <p:spPr>
          <a:xfrm>
            <a:off x="838200" y="2286401"/>
            <a:ext cx="10778656" cy="3343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Steps: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Add small amounts of Gaussian noise to the input image multiple times.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Compute the explanation (e.g., Grad-CAM, Guided Backpropagation) for each noisy image.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Average the explanations to obtain a smoother, more robust explanation.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202124"/>
              </a:solidFill>
              <a:effectLst/>
              <a:uLnTx/>
              <a:uFillTx/>
              <a:latin typeface="inheri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10306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34516B-2088-41C0-AC35-4BD03CA6711F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SmoothGrad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467920-50E4-4890-8490-61B7DC535FBE}"/>
              </a:ext>
            </a:extLst>
          </p:cNvPr>
          <p:cNvSpPr txBox="1"/>
          <p:nvPr/>
        </p:nvSpPr>
        <p:spPr>
          <a:xfrm>
            <a:off x="838200" y="2286401"/>
            <a:ext cx="10778656" cy="3343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Steps: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 small amounts of Gaussian noise to the input image multiple times.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Compute the explanation (e.g., Grad-CAM, Guided Backpropagation) for each noisy image.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Average the explanations to obtain a smoother, more robust explanation.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02124"/>
              </a:solidFill>
              <a:effectLst/>
              <a:uLnTx/>
              <a:uFillTx/>
              <a:latin typeface="inheri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961E00-6EF7-47B3-B065-0C3FB19C078B}"/>
              </a:ext>
            </a:extLst>
          </p:cNvPr>
          <p:cNvSpPr txBox="1"/>
          <p:nvPr/>
        </p:nvSpPr>
        <p:spPr>
          <a:xfrm>
            <a:off x="725556" y="5167862"/>
            <a:ext cx="108912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 [Reference: Smilkov, D., Thorat, N., Kim, B., Viégas, F., &amp; Wattenberg, M. (2017). Smoothgrad: removing noise by adding noise. arXiv preprint arXiv:1706.03825.]</a:t>
            </a:r>
          </a:p>
        </p:txBody>
      </p:sp>
    </p:spTree>
    <p:extLst>
      <p:ext uri="{BB962C8B-B14F-4D97-AF65-F5344CB8AC3E}">
        <p14:creationId xmlns:p14="http://schemas.microsoft.com/office/powerpoint/2010/main" val="35521015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172779-4106-44F8-A05E-BBD0F7747162}"/>
              </a:ext>
            </a:extLst>
          </p:cNvPr>
          <p:cNvSpPr txBox="1"/>
          <p:nvPr/>
        </p:nvSpPr>
        <p:spPr>
          <a:xfrm>
            <a:off x="638881" y="417576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SmoothGrad</a:t>
            </a:r>
            <a:endParaRPr lang="en-US" sz="6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ollage of images of a person's body&#10;&#10;Description automatically generated">
            <a:extLst>
              <a:ext uri="{FF2B5EF4-FFF2-40B4-BE49-F238E27FC236}">
                <a16:creationId xmlns:a16="http://schemas.microsoft.com/office/drawing/2014/main" id="{71169615-97CC-4BFF-A49E-ADAEE2B79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931" y="2164864"/>
            <a:ext cx="10397337" cy="405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10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3484FDA-D351-4C17-A8A1-120E23AFB788}"/>
              </a:ext>
            </a:extLst>
          </p:cNvPr>
          <p:cNvSpPr txBox="1"/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/>
              <a:t>A Glimpse of AI Achievements in Recent Years</a:t>
            </a:r>
            <a:endParaRPr lang="en-US" sz="38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745F51-AD00-48E9-87D1-0D89B3F58653}"/>
              </a:ext>
            </a:extLst>
          </p:cNvPr>
          <p:cNvSpPr txBox="1"/>
          <p:nvPr/>
        </p:nvSpPr>
        <p:spPr>
          <a:xfrm>
            <a:off x="630936" y="3202970"/>
            <a:ext cx="3429000" cy="178069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/>
              <a:t>Autonomous Systems</a:t>
            </a:r>
          </a:p>
          <a:p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i="1" dirty="0"/>
              <a:t>Self-driving cars </a:t>
            </a:r>
            <a:r>
              <a:rPr lang="en-US" dirty="0"/>
              <a:t>(Waymo, Tesla prototypes) navigate safely in test environments due to advances in perception and planning.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br>
              <a:rPr lang="en-US" sz="1700" dirty="0"/>
            </a:br>
            <a:endParaRPr lang="en-US" sz="17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8F5065-DA23-4AAB-8453-4B091A27F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18" y="2257274"/>
            <a:ext cx="3654818" cy="600159"/>
          </a:xfrm>
          <a:prstGeom prst="rect">
            <a:avLst/>
          </a:prstGeom>
        </p:spPr>
      </p:pic>
      <p:pic>
        <p:nvPicPr>
          <p:cNvPr id="9" name="Picture 8" descr="A car driving on a street&#10;&#10;Description automatically generated">
            <a:extLst>
              <a:ext uri="{FF2B5EF4-FFF2-40B4-BE49-F238E27FC236}">
                <a16:creationId xmlns:a16="http://schemas.microsoft.com/office/drawing/2014/main" id="{4C0BAA91-1C8C-43A1-8EB4-DC565B13FD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567" y="1021337"/>
            <a:ext cx="5949441" cy="39623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FA5E10-B462-4BD1-8F3D-774E831E9DF5}"/>
              </a:ext>
            </a:extLst>
          </p:cNvPr>
          <p:cNvSpPr txBox="1"/>
          <p:nvPr/>
        </p:nvSpPr>
        <p:spPr>
          <a:xfrm>
            <a:off x="704780" y="5541197"/>
            <a:ext cx="10782439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0" i="0" dirty="0">
                <a:solidFill>
                  <a:schemeClr val="accent2"/>
                </a:solidFill>
                <a:effectLst/>
              </a:rPr>
              <a:t>[Reference: End-to-End Deep Learning for Self-Driving Cars by Bojarski et al. from NVIDIA Research (2016)]</a:t>
            </a:r>
          </a:p>
        </p:txBody>
      </p:sp>
    </p:spTree>
    <p:extLst>
      <p:ext uri="{BB962C8B-B14F-4D97-AF65-F5344CB8AC3E}">
        <p14:creationId xmlns:p14="http://schemas.microsoft.com/office/powerpoint/2010/main" val="36274621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172779-4106-44F8-A05E-BBD0F7747162}"/>
              </a:ext>
            </a:extLst>
          </p:cNvPr>
          <p:cNvSpPr txBox="1"/>
          <p:nvPr/>
        </p:nvSpPr>
        <p:spPr>
          <a:xfrm>
            <a:off x="638881" y="417576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6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SmoothGrad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red and yellow image&#10;&#10;Description automatically generated with medium confidence">
            <a:extLst>
              <a:ext uri="{FF2B5EF4-FFF2-40B4-BE49-F238E27FC236}">
                <a16:creationId xmlns:a16="http://schemas.microsoft.com/office/drawing/2014/main" id="{B8EF5227-739B-45E7-AD96-66D5590D6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43" y="2392548"/>
            <a:ext cx="11370114" cy="380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882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75D0ED-C4F5-4FC6-AA8F-D37D4F149A61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>
                <a:latin typeface="+mj-lt"/>
                <a:ea typeface="+mj-ea"/>
                <a:cs typeface="+mj-cs"/>
              </a:rPr>
              <a:t>Introduction to Transformers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38116BF-F7BC-4D1B-952B-C88CAA8F0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670" y="2642616"/>
            <a:ext cx="4109155" cy="3605784"/>
          </a:xfrm>
          <a:prstGeom prst="rect">
            <a:avLst/>
          </a:prstGeom>
        </p:spPr>
      </p:pic>
      <p:pic>
        <p:nvPicPr>
          <p:cNvPr id="14" name="Picture 13" descr="A movie screen capture of a robot&#10;&#10;Description automatically generated">
            <a:extLst>
              <a:ext uri="{FF2B5EF4-FFF2-40B4-BE49-F238E27FC236}">
                <a16:creationId xmlns:a16="http://schemas.microsoft.com/office/drawing/2014/main" id="{A02BF8F2-0BD4-41D4-8D96-CAA62D9A2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2775219"/>
            <a:ext cx="5614416" cy="334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6522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75D0ED-C4F5-4FC6-AA8F-D37D4F149A61}"/>
              </a:ext>
            </a:extLst>
          </p:cNvPr>
          <p:cNvSpPr txBox="1"/>
          <p:nvPr/>
        </p:nvSpPr>
        <p:spPr>
          <a:xfrm>
            <a:off x="572493" y="238539"/>
            <a:ext cx="11018520" cy="1434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54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Introduction to Transformers</a:t>
            </a:r>
          </a:p>
        </p:txBody>
      </p:sp>
      <p:sp>
        <p:nvSpPr>
          <p:cNvPr id="3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360B23D-024F-4493-A64B-ED12F671EB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2493" y="2144600"/>
                <a:ext cx="6713552" cy="4119172"/>
              </a:xfrm>
              <a:prstGeom prst="rect">
                <a:avLst/>
              </a:prstGeom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lIns="91440" tIns="45720" rIns="91440" bIns="45720" numCol="1" rtlCol="0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marL="0" marR="0" lvl="0" indent="-228600"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altLang="en-US" sz="1500" b="1" i="0" u="none" strike="noStrike" cap="none" normalizeH="0" baseline="0" dirty="0">
                    <a:ln>
                      <a:noFill/>
                    </a:ln>
                    <a:effectLst/>
                  </a:rPr>
                  <a:t>Relative Positional Embeddings</a:t>
                </a:r>
                <a:r>
                  <a:rPr lang="en-US" altLang="en-US" sz="1500" dirty="0"/>
                  <a:t>: </a:t>
                </a:r>
                <a:r>
                  <a:rPr kumimoji="0" lang="en-US" altLang="en-US" sz="1500" b="0" i="0" u="none" strike="noStrike" cap="none" normalizeH="0" baseline="0" dirty="0">
                    <a:ln>
                      <a:noFill/>
                    </a:ln>
                    <a:effectLst/>
                  </a:rPr>
                  <a:t>Encode sequence order in a more context-specific manner, often improving performance over fixed sine/cosine positional embeddings.</a:t>
                </a:r>
              </a:p>
              <a:p>
                <a:pPr marL="0" marR="0" lvl="0" indent="-228600"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altLang="en-US" sz="1500" b="1" i="0" u="none" strike="noStrike" cap="none" normalizeH="0" baseline="0" dirty="0">
                    <a:ln>
                      <a:noFill/>
                    </a:ln>
                    <a:effectLst/>
                  </a:rPr>
                  <a:t>Attention Mechanism</a:t>
                </a:r>
                <a:r>
                  <a:rPr lang="en-US" altLang="en-US" sz="1500" dirty="0"/>
                  <a:t>: </a:t>
                </a:r>
                <a:r>
                  <a:rPr kumimoji="0" lang="en-US" altLang="en-US" sz="1500" b="0" i="0" u="none" strike="noStrike" cap="none" normalizeH="0" baseline="0" dirty="0">
                    <a:ln>
                      <a:noFill/>
                    </a:ln>
                    <a:effectLst/>
                  </a:rPr>
                  <a:t>Focuses on the most relevant parts of the input; reduces reliance on strictly local (convolutional) or sequential (recurrent) structures.</a:t>
                </a:r>
              </a:p>
              <a:p>
                <a:pPr marL="0" marR="0" lvl="0" indent="-228600"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altLang="en-US" sz="1500" b="1" i="0" u="none" strike="noStrike" cap="none" normalizeH="0" baseline="0" dirty="0">
                    <a:ln>
                      <a:noFill/>
                    </a:ln>
                    <a:effectLst/>
                  </a:rPr>
                  <a:t>Parallelization</a:t>
                </a:r>
                <a:r>
                  <a:rPr lang="en-US" altLang="en-US" sz="1500" dirty="0"/>
                  <a:t>: </a:t>
                </a:r>
                <a:r>
                  <a:rPr kumimoji="0" lang="en-US" altLang="en-US" sz="1500" b="0" i="0" u="none" strike="noStrike" cap="none" normalizeH="0" baseline="0" dirty="0">
                    <a:ln>
                      <a:noFill/>
                    </a:ln>
                    <a:effectLst/>
                  </a:rPr>
                  <a:t>Processes the entire sequence in parallel, allowing more efficient training on modern hardware (e.g., GPUs, TPUs).</a:t>
                </a:r>
              </a:p>
              <a:p>
                <a:pPr marL="0" marR="0" lvl="0" indent="-228600"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altLang="en-US" sz="1500" b="1" i="0" u="none" strike="noStrike" cap="none" normalizeH="0" baseline="0" dirty="0">
                    <a:ln>
                      <a:noFill/>
                    </a:ln>
                    <a:effectLst/>
                  </a:rPr>
                  <a:t>Computational Efficiency</a:t>
                </a:r>
                <a:r>
                  <a:rPr lang="en-US" altLang="en-US" sz="1500" dirty="0"/>
                  <a:t>: </a:t>
                </a:r>
                <a:r>
                  <a:rPr kumimoji="0" lang="en-US" altLang="en-US" sz="1500" b="0" i="0" u="none" strike="noStrike" cap="none" normalizeH="0" baseline="0" dirty="0">
                    <a:ln>
                      <a:noFill/>
                    </a:ln>
                    <a:effectLst/>
                  </a:rPr>
                  <a:t>Self-attention can scale better than RNNs for very long sequences (though attention can be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en-US" sz="15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836967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en-US" sz="1500" b="0" i="0" u="none" strike="noStrike" cap="none" normalizeH="0" baseline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0" lang="en-US" altLang="en-US" sz="1500" b="0" i="0" u="none" strike="noStrike" cap="none" normalizeH="0" baseline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US" altLang="en-US" sz="1500" b="0" i="0" u="none" strike="noStrike" cap="none" normalizeH="0" baseline="0" dirty="0">
                    <a:ln>
                      <a:noFill/>
                    </a:ln>
                    <a:effectLst/>
                  </a:rPr>
                  <a:t>) in sequence length, many variants/improvements exist).</a:t>
                </a:r>
              </a:p>
              <a:p>
                <a:pPr marL="514350" lvl="1" indent="-285750"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Font typeface="Wingdings" panose="05000000000000000000" pitchFamily="2" charset="2"/>
                  <a:buChar char="v"/>
                </a:pPr>
                <a:r>
                  <a:rPr kumimoji="0" lang="en-US" altLang="en-US" sz="1500" b="1" i="0" u="none" strike="noStrike" cap="none" normalizeH="0" baseline="0" dirty="0">
                    <a:ln>
                      <a:noFill/>
                    </a:ln>
                    <a:effectLst/>
                  </a:rPr>
                  <a:t>Multi-Purpose Architecture:</a:t>
                </a:r>
                <a:endParaRPr kumimoji="0" lang="en-US" altLang="en-US" sz="1500" b="0" i="0" u="none" strike="noStrike" cap="none" normalizeH="0" baseline="0" dirty="0">
                  <a:ln>
                    <a:noFill/>
                  </a:ln>
                  <a:effectLst/>
                </a:endParaRPr>
              </a:p>
              <a:p>
                <a:pPr marL="514350" lvl="1" indent="-285750"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Font typeface="Wingdings" panose="05000000000000000000" pitchFamily="2" charset="2"/>
                  <a:buChar char="v"/>
                </a:pPr>
                <a:r>
                  <a:rPr kumimoji="0" lang="en-US" altLang="en-US" sz="1500" b="1" i="0" u="none" strike="noStrike" cap="none" normalizeH="0" baseline="0" dirty="0">
                    <a:ln>
                      <a:noFill/>
                    </a:ln>
                    <a:effectLst/>
                  </a:rPr>
                  <a:t>Large Language Models (LLMs)</a:t>
                </a:r>
                <a:r>
                  <a:rPr kumimoji="0" lang="en-US" altLang="en-US" sz="1500" b="0" i="0" u="none" strike="noStrike" cap="none" normalizeH="0" baseline="0" dirty="0">
                    <a:ln>
                      <a:noFill/>
                    </a:ln>
                    <a:effectLst/>
                  </a:rPr>
                  <a:t>: GPT, BERT, etc.</a:t>
                </a:r>
              </a:p>
              <a:p>
                <a:pPr marL="514350" lvl="1" indent="-285750"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Font typeface="Wingdings" panose="05000000000000000000" pitchFamily="2" charset="2"/>
                  <a:buChar char="v"/>
                </a:pPr>
                <a:r>
                  <a:rPr kumimoji="0" lang="en-US" altLang="en-US" sz="1500" b="1" i="0" u="none" strike="noStrike" cap="none" normalizeH="0" baseline="0" dirty="0">
                    <a:ln>
                      <a:noFill/>
                    </a:ln>
                    <a:effectLst/>
                  </a:rPr>
                  <a:t>Protein Structure Prediction</a:t>
                </a:r>
                <a:r>
                  <a:rPr kumimoji="0" lang="en-US" altLang="en-US" sz="1500" b="0" i="0" u="none" strike="noStrike" cap="none" normalizeH="0" baseline="0" dirty="0">
                    <a:ln>
                      <a:noFill/>
                    </a:ln>
                    <a:effectLst/>
                  </a:rPr>
                  <a:t>: AlphaFold, RosettaFold.</a:t>
                </a:r>
              </a:p>
              <a:p>
                <a:pPr marL="514350" lvl="1" indent="-285750"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Font typeface="Wingdings" panose="05000000000000000000" pitchFamily="2" charset="2"/>
                  <a:buChar char="v"/>
                </a:pPr>
                <a:r>
                  <a:rPr kumimoji="0" lang="en-US" altLang="en-US" sz="1500" b="1" i="0" u="none" strike="noStrike" cap="none" normalizeH="0" baseline="0" dirty="0">
                    <a:ln>
                      <a:noFill/>
                    </a:ln>
                    <a:effectLst/>
                  </a:rPr>
                  <a:t>Computer Vision</a:t>
                </a:r>
                <a:r>
                  <a:rPr kumimoji="0" lang="en-US" altLang="en-US" sz="1500" b="0" i="0" u="none" strike="noStrike" cap="none" normalizeH="0" baseline="0" dirty="0">
                    <a:ln>
                      <a:noFill/>
                    </a:ln>
                    <a:effectLst/>
                  </a:rPr>
                  <a:t>: Vision Transformers (ViT) for image classification, segmentation, etc.</a:t>
                </a:r>
              </a:p>
              <a:p>
                <a:pPr marL="0" marR="0" lvl="0" indent="-228600"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kumimoji="0" lang="en-US" altLang="en-US" sz="15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360B23D-024F-4493-A64B-ED12F671E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2493" y="2144600"/>
                <a:ext cx="6713552" cy="4119172"/>
              </a:xfrm>
              <a:prstGeom prst="rect">
                <a:avLst/>
              </a:prstGeom>
              <a:blipFill>
                <a:blip r:embed="rId2"/>
                <a:stretch>
                  <a:fillRect l="-363" t="-740" r="-363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B881A4F8-53F0-4F19-8496-21C0EB723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045" y="2144600"/>
            <a:ext cx="4616298" cy="404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0317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805AC2-020F-4F57-91DB-6BBECC0EC372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Mathematical View of Attention in Mammogram Patch Analysis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1">
                <a:extLst>
                  <a:ext uri="{FF2B5EF4-FFF2-40B4-BE49-F238E27FC236}">
                    <a16:creationId xmlns:a16="http://schemas.microsoft.com/office/drawing/2014/main" id="{D6C338BC-612A-41CC-9203-5B355F25BC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036" y="2145877"/>
                <a:ext cx="10515600" cy="3314284"/>
              </a:xfrm>
              <a:prstGeom prst="rect">
                <a:avLst/>
              </a:prstGeom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lIns="91440" tIns="45720" rIns="91440" bIns="45720" numCol="1" rtlCol="0" anchorCtr="0" compatLnSpc="1">
                <a:prstTxWarp prst="textNoShape">
                  <a:avLst/>
                </a:prstTxWarp>
                <a:normAutofit/>
              </a:bodyPr>
              <a:lstStyle/>
              <a:p>
                <a:pPr marR="0" lvl="0"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tabLst/>
                </a:pPr>
                <a:r>
                  <a:rPr kumimoji="0" lang="en-US" altLang="en-US" sz="2200" b="1" i="0" u="none" strike="noStrike" cap="none" normalizeH="0" baseline="0" dirty="0">
                    <a:ln>
                      <a:noFill/>
                    </a:ln>
                    <a:solidFill>
                      <a:schemeClr val="accent4">
                        <a:lumMod val="75000"/>
                      </a:schemeClr>
                    </a:solidFill>
                    <a:effectLst/>
                  </a:rPr>
                  <a:t>Context</a:t>
                </a:r>
              </a:p>
              <a:p>
                <a:pPr marR="0" lvl="0"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tabLst/>
                </a:pPr>
                <a:endParaRPr kumimoji="0" lang="en-US" altLang="en-US" sz="2200" b="1" i="0" u="none" strike="noStrike" cap="none" normalizeH="0" baseline="0" dirty="0">
                  <a:ln>
                    <a:noFill/>
                  </a:ln>
                  <a:effectLst/>
                </a:endParaRPr>
              </a:p>
              <a:p>
                <a:pPr marL="0" marR="0" lvl="0" indent="-228600"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altLang="en-US" sz="2200" b="0" i="0" u="none" strike="noStrike" cap="none" normalizeH="0" baseline="0" dirty="0">
                    <a:ln>
                      <a:noFill/>
                    </a:ln>
                    <a:effectLst/>
                  </a:rPr>
                  <a:t>We have mammogram images subdivided into patches (e.g., 16×16 or 32×32 areas).</a:t>
                </a:r>
              </a:p>
              <a:p>
                <a:pPr marL="0" marR="0" lvl="0" indent="-228600"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kumimoji="0" lang="en-US" altLang="en-US" sz="2200" b="0" i="0" u="none" strike="noStrike" cap="none" normalizeH="0" baseline="0" dirty="0">
                  <a:ln>
                    <a:noFill/>
                  </a:ln>
                  <a:effectLst/>
                </a:endParaRPr>
              </a:p>
              <a:p>
                <a:pPr marL="0" marR="0" lvl="0" indent="-228600"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altLang="en-US" sz="2200" b="0" i="0" u="none" strike="noStrike" cap="none" normalizeH="0" baseline="0" dirty="0">
                    <a:ln>
                      <a:noFill/>
                    </a:ln>
                    <a:effectLst/>
                  </a:rPr>
                  <a:t>Each patch is represented as a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2200" b="0" i="1" u="none" strike="noStrike" cap="none" normalizeH="0" baseline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en-US" sz="2200" b="1" i="0" u="none" strike="noStrike" cap="none" normalizeH="0" baseline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kumimoji="0" lang="en-US" altLang="en-US" sz="2200" b="0" i="0" u="none" strike="noStrike" cap="none" normalizeH="0" baseline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kumimoji="0" lang="en-US" altLang="en-US" sz="2200" b="0" i="0" u="none" strike="noStrike" cap="none" normalizeH="0" baseline="0" dirty="0">
                  <a:ln>
                    <a:noFill/>
                  </a:ln>
                  <a:effectLst/>
                </a:endParaRPr>
              </a:p>
              <a:p>
                <a:pPr marL="0" marR="0" lvl="0" indent="-228600"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kumimoji="0" lang="en-US" altLang="en-US" sz="2200" b="0" i="0" u="none" strike="noStrike" cap="none" normalizeH="0" baseline="0" dirty="0">
                  <a:ln>
                    <a:noFill/>
                  </a:ln>
                  <a:effectLst/>
                </a:endParaRPr>
              </a:p>
              <a:p>
                <a:pPr marL="0" marR="0" lvl="0" indent="-228600"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altLang="en-US" sz="2200" b="0" i="0" u="none" strike="noStrike" cap="none" normalizeH="0" baseline="0" dirty="0">
                    <a:ln>
                      <a:noFill/>
                    </a:ln>
                    <a:effectLst/>
                  </a:rPr>
                  <a:t>Goal is to compute attention weights that highlight suspicious or diagnostically relevant patches. </a:t>
                </a:r>
              </a:p>
            </p:txBody>
          </p:sp>
        </mc:Choice>
        <mc:Fallback xmlns="">
          <p:sp>
            <p:nvSpPr>
              <p:cNvPr id="10" name="Rectangle 1">
                <a:extLst>
                  <a:ext uri="{FF2B5EF4-FFF2-40B4-BE49-F238E27FC236}">
                    <a16:creationId xmlns:a16="http://schemas.microsoft.com/office/drawing/2014/main" id="{D6C338BC-612A-41CC-9203-5B355F25BC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9036" y="2145877"/>
                <a:ext cx="10515600" cy="3314284"/>
              </a:xfrm>
              <a:prstGeom prst="rect">
                <a:avLst/>
              </a:prstGeom>
              <a:blipFill>
                <a:blip r:embed="rId2"/>
                <a:stretch>
                  <a:fillRect l="-754" t="-2390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36457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2360701-0D8E-4B4B-85EB-F018933D743E}"/>
              </a:ext>
            </a:extLst>
          </p:cNvPr>
          <p:cNvGrpSpPr/>
          <p:nvPr/>
        </p:nvGrpSpPr>
        <p:grpSpPr>
          <a:xfrm>
            <a:off x="1045363" y="1461052"/>
            <a:ext cx="6715110" cy="5396948"/>
            <a:chOff x="1352371" y="661594"/>
            <a:chExt cx="6940907" cy="57970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6DAFED8-F631-4DAB-8723-40D0F623B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8722" y="661594"/>
              <a:ext cx="6934556" cy="293385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374747-9602-492A-B65E-EA4B978EB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2371" y="3670863"/>
              <a:ext cx="6940907" cy="2787793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5063763E-7C22-47A0-B737-A51303E90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21" y="231887"/>
            <a:ext cx="9074616" cy="129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3997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063763E-7C22-47A0-B737-A51303E90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09" y="447214"/>
            <a:ext cx="9074616" cy="12954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9CEB12-87DC-4C33-9AFA-24B1C6000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541" y="1844704"/>
            <a:ext cx="7640462" cy="19831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1CEF25-922F-4FE5-A10A-4BC8C6089253}"/>
              </a:ext>
            </a:extLst>
          </p:cNvPr>
          <p:cNvSpPr txBox="1"/>
          <p:nvPr/>
        </p:nvSpPr>
        <p:spPr>
          <a:xfrm>
            <a:off x="648709" y="5490534"/>
            <a:ext cx="109373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[Reference: Vaswani, A., Shazeer, N., Parmar, N., Uszkoreit, J., Jones, L., Gomez, A. N., ... &amp; Polosukhin, I. (2017). Attention is all you need. Advances in neural information processing systems, 30.]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DEA933A-1FF5-4C75-B831-81F583932E07}"/>
              </a:ext>
            </a:extLst>
          </p:cNvPr>
          <p:cNvSpPr/>
          <p:nvPr/>
        </p:nvSpPr>
        <p:spPr>
          <a:xfrm>
            <a:off x="736173" y="3827827"/>
            <a:ext cx="10209475" cy="1483644"/>
          </a:xfrm>
          <a:prstGeom prst="roundRect">
            <a:avLst/>
          </a:prstGeom>
          <a:solidFill>
            <a:schemeClr val="bg2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Instead of treating the whole image uniformly, the model computes </a:t>
            </a:r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attention weights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that indicate which regions (or patches) are more important for the current inference. It’s analogous to how a radiologist might scan an X-ray but pay extra attention to a suspicious spot – the model learns to do this focusing by itself. </a:t>
            </a:r>
          </a:p>
        </p:txBody>
      </p:sp>
    </p:spTree>
    <p:extLst>
      <p:ext uri="{BB962C8B-B14F-4D97-AF65-F5344CB8AC3E}">
        <p14:creationId xmlns:p14="http://schemas.microsoft.com/office/powerpoint/2010/main" val="8869430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3F0B37-BE84-43D5-A44B-561BDEDD178C}"/>
              </a:ext>
            </a:extLst>
          </p:cNvPr>
          <p:cNvSpPr txBox="1"/>
          <p:nvPr/>
        </p:nvSpPr>
        <p:spPr>
          <a:xfrm>
            <a:off x="638881" y="417576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Attention Visualization</a:t>
            </a:r>
            <a:endParaRPr lang="en-US" sz="6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-up of a colorful image&#10;&#10;Description automatically generated">
            <a:extLst>
              <a:ext uri="{FF2B5EF4-FFF2-40B4-BE49-F238E27FC236}">
                <a16:creationId xmlns:a16="http://schemas.microsoft.com/office/drawing/2014/main" id="{C198F1E9-E1C1-4538-8D9A-9ED73F051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150" y="2511694"/>
            <a:ext cx="10471102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45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AE0733-7145-4348-8E49-68C35DA12D0A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Practical Applications of Explainability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D205AF7-B2EA-476A-8F4C-402304A234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992995"/>
            <a:ext cx="10515600" cy="42519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</a:rPr>
              <a:t>Informed Model Selection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Facilitates choosing models or designing architectures that align best with clinical needs.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Helps clinicians identify if a model relies on confounding artifacts or genuine pathology cues.</a:t>
            </a: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</a:rPr>
              <a:t>Robust Training and Fine-Tuning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Explanation methods can pinpoint weaknesses in the model’s learned representations.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Guides data augmentation or hyperparameter tuning to address misclassified or underrepresented cases.</a:t>
            </a: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</a:rPr>
              <a:t>Performance Under Noise or Adversarial Attacks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Identifies brittle spots and guides adversarial training or regularization strategies.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Enhances trust by demonstrating robust predictions even when data is imperfect or attacked.</a:t>
            </a: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</a:rPr>
              <a:t>Standardization Across Clinical Diversity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Explaining model decisions reveals if the model is overfitting to specific devices, protocols, or demographics.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Supports model “fairness” by uncovering biases or disparities in performance.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474230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895B94-61E3-42F4-A82B-AFDD719B2F2E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Future Directions 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BD67D9-9B16-49CE-BB36-D25D572F65DB}"/>
              </a:ext>
            </a:extLst>
          </p:cNvPr>
          <p:cNvSpPr txBox="1"/>
          <p:nvPr/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i="0" dirty="0">
                <a:solidFill>
                  <a:srgbClr val="7030A0"/>
                </a:solidFill>
                <a:effectLst/>
              </a:rPr>
              <a:t>Robustness and Reliability: </a:t>
            </a:r>
            <a:r>
              <a:rPr lang="en-US" sz="2200" b="0" i="0" dirty="0">
                <a:effectLst/>
              </a:rPr>
              <a:t>Improving the stability and consistency of explanations.</a:t>
            </a:r>
          </a:p>
          <a:p>
            <a:pPr marL="285750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i="0" dirty="0">
                <a:solidFill>
                  <a:srgbClr val="7030A0"/>
                </a:solidFill>
                <a:effectLst/>
              </a:rPr>
              <a:t>User-Centered Design: </a:t>
            </a:r>
            <a:r>
              <a:rPr lang="en-US" sz="2200" b="0" i="0" dirty="0">
                <a:effectLst/>
              </a:rPr>
              <a:t>Developing XAI methods that are tailored to the needs of clinicians.</a:t>
            </a:r>
          </a:p>
          <a:p>
            <a:pPr marL="285750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i="0" dirty="0">
                <a:solidFill>
                  <a:srgbClr val="7030A0"/>
                </a:solidFill>
                <a:effectLst/>
              </a:rPr>
              <a:t>Quantitative Evaluation: </a:t>
            </a:r>
            <a:r>
              <a:rPr lang="en-US" sz="2200" b="0" i="0" dirty="0">
                <a:effectLst/>
              </a:rPr>
              <a:t>Developing objective metrics for evaluating the quality of explanations.</a:t>
            </a:r>
          </a:p>
          <a:p>
            <a:pPr marL="285750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i="0" dirty="0">
                <a:solidFill>
                  <a:srgbClr val="7030A0"/>
                </a:solidFill>
                <a:effectLst/>
              </a:rPr>
              <a:t>Beyond Image Classification: </a:t>
            </a:r>
            <a:r>
              <a:rPr lang="en-US" sz="2200" b="0" i="0" dirty="0">
                <a:effectLst/>
              </a:rPr>
              <a:t>Extending XAI techniques to other medical imaging tasks (e.g., segmentation, object detection, image registration).</a:t>
            </a:r>
          </a:p>
          <a:p>
            <a:pPr marL="285750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i="0" dirty="0">
                <a:solidFill>
                  <a:srgbClr val="7030A0"/>
                </a:solidFill>
                <a:effectLst/>
              </a:rPr>
              <a:t>Integration with Clinical Workflow: </a:t>
            </a:r>
            <a:r>
              <a:rPr lang="en-US" sz="2200" b="0" i="0" dirty="0">
                <a:effectLst/>
              </a:rPr>
              <a:t>Seamlessly integrating XAI into clinical decision support systems.</a:t>
            </a:r>
          </a:p>
          <a:p>
            <a:pPr marL="285750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i="0" dirty="0">
                <a:solidFill>
                  <a:srgbClr val="7030A0"/>
                </a:solidFill>
                <a:effectLst/>
              </a:rPr>
              <a:t>Multimodal Explanations: </a:t>
            </a:r>
            <a:r>
              <a:rPr lang="en-US" sz="2200" b="0" i="0" dirty="0">
                <a:effectLst/>
              </a:rPr>
              <a:t>Combining explanations from different modalities (e.g., imaging, clinical notes, lab results).</a:t>
            </a:r>
          </a:p>
        </p:txBody>
      </p:sp>
    </p:spTree>
    <p:extLst>
      <p:ext uri="{BB962C8B-B14F-4D97-AF65-F5344CB8AC3E}">
        <p14:creationId xmlns:p14="http://schemas.microsoft.com/office/powerpoint/2010/main" val="21769099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0637A-8802-42C4-8F7E-773F05D44DDF}"/>
              </a:ext>
            </a:extLst>
          </p:cNvPr>
          <p:cNvSpPr txBox="1"/>
          <p:nvPr/>
        </p:nvSpPr>
        <p:spPr>
          <a:xfrm>
            <a:off x="630936" y="640080"/>
            <a:ext cx="4818888" cy="14813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Adversarial examples</a:t>
            </a:r>
          </a:p>
        </p:txBody>
      </p:sp>
      <p:sp>
        <p:nvSpPr>
          <p:cNvPr id="28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484663-AE1C-4912-AB09-E25A17EB2A78}"/>
              </a:ext>
            </a:extLst>
          </p:cNvPr>
          <p:cNvSpPr txBox="1"/>
          <p:nvPr/>
        </p:nvSpPr>
        <p:spPr>
          <a:xfrm>
            <a:off x="630936" y="2761488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200" b="1" i="0" dirty="0">
                <a:solidFill>
                  <a:schemeClr val="accent2"/>
                </a:solidFill>
                <a:effectLst/>
              </a:rPr>
              <a:t>Adversarial examples </a:t>
            </a:r>
            <a:r>
              <a:rPr lang="en-US" sz="2200" b="0" i="0" dirty="0">
                <a:effectLst/>
              </a:rPr>
              <a:t>are subtly perturbed inputs designed to fool AI models. These changes are often imperceptible to humans.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2200" b="0" i="0" dirty="0"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This vulnerability is a serious concern in healthcare, where incorrect diagnoses can have life-or-death consequences.</a:t>
            </a:r>
          </a:p>
        </p:txBody>
      </p:sp>
      <p:pic>
        <p:nvPicPr>
          <p:cNvPr id="5" name="Picture 4" descr="A screenshot of a website&#10;&#10;Description automatically generated">
            <a:extLst>
              <a:ext uri="{FF2B5EF4-FFF2-40B4-BE49-F238E27FC236}">
                <a16:creationId xmlns:a16="http://schemas.microsoft.com/office/drawing/2014/main" id="{49739A57-9E2A-4C5F-A3E0-24B76119E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231" y="978865"/>
            <a:ext cx="5880785" cy="457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321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A0ECF1-03DB-4A3F-B813-74D9D6728716}"/>
              </a:ext>
            </a:extLst>
          </p:cNvPr>
          <p:cNvSpPr txBox="1"/>
          <p:nvPr/>
        </p:nvSpPr>
        <p:spPr>
          <a:xfrm>
            <a:off x="447802" y="419599"/>
            <a:ext cx="11018520" cy="10068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A Glimpse of AI Achievements in Medical Imaging</a:t>
            </a:r>
          </a:p>
        </p:txBody>
      </p:sp>
      <p:sp>
        <p:nvSpPr>
          <p:cNvPr id="3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close-up of a breast scan&#10;&#10;Description automatically generated">
            <a:extLst>
              <a:ext uri="{FF2B5EF4-FFF2-40B4-BE49-F238E27FC236}">
                <a16:creationId xmlns:a16="http://schemas.microsoft.com/office/drawing/2014/main" id="{CEAC24DA-738A-4FBF-A1DC-42E66A661E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62" r="10818"/>
          <a:stretch/>
        </p:blipFill>
        <p:spPr>
          <a:xfrm>
            <a:off x="7651853" y="1962340"/>
            <a:ext cx="3941064" cy="4096512"/>
          </a:xfrm>
          <a:prstGeom prst="rect">
            <a:avLst/>
          </a:prstGeom>
        </p:spPr>
      </p:pic>
      <p:sp>
        <p:nvSpPr>
          <p:cNvPr id="21" name="Rectangle 10">
            <a:extLst>
              <a:ext uri="{FF2B5EF4-FFF2-40B4-BE49-F238E27FC236}">
                <a16:creationId xmlns:a16="http://schemas.microsoft.com/office/drawing/2014/main" id="{FEC0218C-0DE7-45DF-B697-718D646FA5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172" y="1987661"/>
            <a:ext cx="6498023" cy="4016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Expert-Level Diagnosis: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CNNs and Transformers detect conditions like diabetic retinopathy and lung nodules with radiologist-level accuracy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Image Segmentation: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Automated delineation of organs and tumors improving surgical planning and treatment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Computer-Aided Detection: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AI screening systems for mammograms and X-rays reduce missed abnormalities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Prognostic Models: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Networks combining imaging with clinical data predict disease progression trajectories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Workflow Optimization: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AI triage prioritizes urgent cases, accelerating treatment for critical patients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79BA3B-2C9B-48BA-BABE-E961637598A6}"/>
              </a:ext>
            </a:extLst>
          </p:cNvPr>
          <p:cNvSpPr txBox="1"/>
          <p:nvPr/>
        </p:nvSpPr>
        <p:spPr>
          <a:xfrm>
            <a:off x="447802" y="6099914"/>
            <a:ext cx="118606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[Reference: McKinney SM, Sieniek M, Godbole V, et al. International evaluation of an AI system for breast cancer screening. Nature. 2020;577(7788):89-94.]</a:t>
            </a:r>
          </a:p>
        </p:txBody>
      </p:sp>
    </p:spTree>
    <p:extLst>
      <p:ext uri="{BB962C8B-B14F-4D97-AF65-F5344CB8AC3E}">
        <p14:creationId xmlns:p14="http://schemas.microsoft.com/office/powerpoint/2010/main" val="6141577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DE4637-CCEF-4961-8D15-1B312A75EF83}"/>
              </a:ext>
            </a:extLst>
          </p:cNvPr>
          <p:cNvSpPr txBox="1"/>
          <p:nvPr/>
        </p:nvSpPr>
        <p:spPr>
          <a:xfrm>
            <a:off x="638881" y="417576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Adversarial examples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ollage of a person's face&#10;&#10;Description automatically generated">
            <a:extLst>
              <a:ext uri="{FF2B5EF4-FFF2-40B4-BE49-F238E27FC236}">
                <a16:creationId xmlns:a16="http://schemas.microsoft.com/office/drawing/2014/main" id="{77F50495-83E0-45D5-91DA-950D8896D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090" y="2188199"/>
            <a:ext cx="8059222" cy="35863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C91902-9B45-46B1-A646-413D71D979B6}"/>
              </a:ext>
            </a:extLst>
          </p:cNvPr>
          <p:cNvSpPr txBox="1"/>
          <p:nvPr/>
        </p:nvSpPr>
        <p:spPr>
          <a:xfrm>
            <a:off x="1013610" y="5794093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 [Reference: Goodfellow, I. J., Shlens, J., &amp; Szegedy, C. (2014). Explaining and harnessing adversarial examples. </a:t>
            </a:r>
          </a:p>
          <a:p>
            <a:r>
              <a:rPr lang="en-US" dirty="0">
                <a:solidFill>
                  <a:schemeClr val="accent2"/>
                </a:solidFill>
              </a:rPr>
              <a:t>arXiv preprint arXiv:1412.6572.]</a:t>
            </a:r>
          </a:p>
        </p:txBody>
      </p:sp>
    </p:spTree>
    <p:extLst>
      <p:ext uri="{BB962C8B-B14F-4D97-AF65-F5344CB8AC3E}">
        <p14:creationId xmlns:p14="http://schemas.microsoft.com/office/powerpoint/2010/main" val="21199823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DE4637-CCEF-4961-8D15-1B312A75EF83}"/>
              </a:ext>
            </a:extLst>
          </p:cNvPr>
          <p:cNvSpPr txBox="1"/>
          <p:nvPr/>
        </p:nvSpPr>
        <p:spPr>
          <a:xfrm>
            <a:off x="638881" y="417576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6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Adversarial examples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-up of a graph&#10;&#10;Description automatically generated">
            <a:extLst>
              <a:ext uri="{FF2B5EF4-FFF2-40B4-BE49-F238E27FC236}">
                <a16:creationId xmlns:a16="http://schemas.microsoft.com/office/drawing/2014/main" id="{AD91C369-4283-4D53-AEB8-D8832578D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81" y="2294746"/>
            <a:ext cx="11108082" cy="394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5341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40D9E5-E5D2-4F77-BACF-5CB551E62C7C}"/>
              </a:ext>
            </a:extLst>
          </p:cNvPr>
          <p:cNvSpPr txBox="1"/>
          <p:nvPr/>
        </p:nvSpPr>
        <p:spPr>
          <a:xfrm>
            <a:off x="638881" y="417576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Adversarial training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07EF10A4-85DA-4FC8-A495-459B2A10A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293" y="2649375"/>
            <a:ext cx="10395228" cy="35863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1278F9-D712-4983-A98D-8C2B2F383298}"/>
              </a:ext>
            </a:extLst>
          </p:cNvPr>
          <p:cNvSpPr txBox="1"/>
          <p:nvPr/>
        </p:nvSpPr>
        <p:spPr>
          <a:xfrm>
            <a:off x="1095644" y="2084546"/>
            <a:ext cx="322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Optimization Objective</a:t>
            </a:r>
          </a:p>
        </p:txBody>
      </p:sp>
    </p:spTree>
    <p:extLst>
      <p:ext uri="{BB962C8B-B14F-4D97-AF65-F5344CB8AC3E}">
        <p14:creationId xmlns:p14="http://schemas.microsoft.com/office/powerpoint/2010/main" val="24101635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6549443-5976-453A-9D25-F1AE681A2AB6}"/>
              </a:ext>
            </a:extLst>
          </p:cNvPr>
          <p:cNvSpPr txBox="1"/>
          <p:nvPr/>
        </p:nvSpPr>
        <p:spPr>
          <a:xfrm>
            <a:off x="1377988" y="1594991"/>
            <a:ext cx="8315076" cy="1895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</a:rPr>
              <a:t>Fast Gradient Sign Method (FGSM)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</a:rPr>
              <a:t>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Single-step gradient-based attack.</a:t>
            </a: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</a:rPr>
              <a:t>Projected Gradient Descent (PGD)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</a:rPr>
              <a:t>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Iterative version of FGSM, repeatedly refining the perturbation.</a:t>
            </a: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</a:endParaRP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lang="en-US" sz="1800" b="0" i="0" dirty="0">
                <a:solidFill>
                  <a:srgbClr val="202124"/>
                </a:solidFill>
                <a:effectLst/>
              </a:rPr>
              <a:t>Both the gradient based attack methods rely on,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8" name="Picture 7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D0A243E6-1CA1-4EF3-AD2B-63E5E6AAB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88" y="3628536"/>
            <a:ext cx="9436024" cy="280721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FAA418E-6C89-4961-88F1-DCBBD8FBFCC8}"/>
              </a:ext>
            </a:extLst>
          </p:cNvPr>
          <p:cNvGrpSpPr/>
          <p:nvPr/>
        </p:nvGrpSpPr>
        <p:grpSpPr>
          <a:xfrm>
            <a:off x="276188" y="307246"/>
            <a:ext cx="11639624" cy="1100823"/>
            <a:chOff x="276188" y="307246"/>
            <a:chExt cx="11639624" cy="110082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39EF2F-566D-4FD2-802A-2AE19D990845}"/>
                </a:ext>
              </a:extLst>
            </p:cNvPr>
            <p:cNvSpPr txBox="1"/>
            <p:nvPr/>
          </p:nvSpPr>
          <p:spPr>
            <a:xfrm>
              <a:off x="276188" y="307246"/>
              <a:ext cx="11639624" cy="7017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Adversarial </a:t>
              </a:r>
              <a:r>
                <a:rPr lang="en-US" sz="4400" b="1" dirty="0">
                  <a:solidFill>
                    <a:prstClr val="black"/>
                  </a:solidFill>
                  <a:latin typeface="Calibri Light" panose="020F0302020204030204"/>
                </a:rPr>
                <a:t>Example Generation</a:t>
              </a:r>
              <a:endPara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4001FE4-84A4-426F-90F9-E9E27ABCF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1851" y="1039750"/>
              <a:ext cx="3848298" cy="3683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93971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5088DC18-CA78-4D22-A248-9B4221AB23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452" y="1502452"/>
            <a:ext cx="10925093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Wasserstein attack focuses on perturbations measured by the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</a:rPr>
              <a:t>Wasserstein distance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(distributional robustness).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Seek adversarial distribution shifts rather than just pointwise perturbations.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Ensures robustness under broader transformations (e.g., geometric changes).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DC08AE-3AD6-406B-98AC-69CBBA8A8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11" y="3496136"/>
            <a:ext cx="10496377" cy="260396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F09B7A8-9354-4DCB-B1E2-7AA05E687C7E}"/>
              </a:ext>
            </a:extLst>
          </p:cNvPr>
          <p:cNvGrpSpPr/>
          <p:nvPr/>
        </p:nvGrpSpPr>
        <p:grpSpPr>
          <a:xfrm>
            <a:off x="276188" y="370856"/>
            <a:ext cx="11639624" cy="1100823"/>
            <a:chOff x="276188" y="307246"/>
            <a:chExt cx="11639624" cy="11008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46C59B6-B82C-42D2-A46B-6DB12B7172B1}"/>
                </a:ext>
              </a:extLst>
            </p:cNvPr>
            <p:cNvSpPr txBox="1"/>
            <p:nvPr/>
          </p:nvSpPr>
          <p:spPr>
            <a:xfrm>
              <a:off x="276188" y="307246"/>
              <a:ext cx="11639624" cy="7017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Adversarial </a:t>
              </a:r>
              <a:r>
                <a:rPr lang="en-US" sz="4400" b="1" dirty="0">
                  <a:solidFill>
                    <a:prstClr val="black"/>
                  </a:solidFill>
                  <a:latin typeface="Calibri Light" panose="020F0302020204030204"/>
                </a:rPr>
                <a:t>Example Generation</a:t>
              </a:r>
              <a:endPara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CF9825-9233-4485-8386-73E51A002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1851" y="1039750"/>
              <a:ext cx="3848298" cy="3683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2433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895A97-E846-48FE-89BA-EE49ADC31D27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SHAP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80A1255-ADFC-4C3E-AC7C-C0404A061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929384"/>
            <a:ext cx="10515600" cy="42519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SHAP (SHapley Additive exPlanations)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 is a game-theoretic approach to explain individual predictions.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/>
              <a:t>Assigns each feature a </a:t>
            </a:r>
            <a:r>
              <a:rPr lang="en-US" sz="2000" i="1" dirty="0"/>
              <a:t>Shapley value</a:t>
            </a:r>
            <a:r>
              <a:rPr lang="en-US" sz="2000" dirty="0"/>
              <a:t> that quantifies its contribution to the prediction, averaging over all possible subsets of features.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47E5D-B56E-4F97-8E5F-D7E2C0ABB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04" y="3243949"/>
            <a:ext cx="9116834" cy="30944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3143EE-38A5-4199-80D4-EABB9F457C9D}"/>
              </a:ext>
            </a:extLst>
          </p:cNvPr>
          <p:cNvSpPr txBox="1"/>
          <p:nvPr/>
        </p:nvSpPr>
        <p:spPr>
          <a:xfrm>
            <a:off x="6006548" y="5692104"/>
            <a:ext cx="60946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[Reference: Lundberg, S. M., &amp; Lee, S.-I. (2017). A Unified Approach to Interpreting Model Predictions. NeurIPS.]</a:t>
            </a:r>
          </a:p>
        </p:txBody>
      </p:sp>
    </p:spTree>
    <p:extLst>
      <p:ext uri="{BB962C8B-B14F-4D97-AF65-F5344CB8AC3E}">
        <p14:creationId xmlns:p14="http://schemas.microsoft.com/office/powerpoint/2010/main" val="35580357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47295E-76A8-4813-912D-53F90CC0F568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Layerwise Relevance Propagation (LRP)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F9874A-6338-4A15-A9FB-AD84172CAD96}"/>
              </a:ext>
            </a:extLst>
          </p:cNvPr>
          <p:cNvSpPr txBox="1"/>
          <p:nvPr/>
        </p:nvSpPr>
        <p:spPr>
          <a:xfrm>
            <a:off x="838200" y="2198936"/>
            <a:ext cx="10515600" cy="32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LRP</a:t>
            </a:r>
            <a:r>
              <a:rPr lang="en-US" sz="2200" dirty="0"/>
              <a:t> backpropagates a “relevance score” from the output layer down to the input to show which input features are most responsible for a given prediction.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1" dirty="0">
                <a:solidFill>
                  <a:schemeClr val="accent2"/>
                </a:solidFill>
              </a:rPr>
              <a:t>Steps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Forward Pass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: Obtain the model’s output for a given input.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Relevance Backpropagation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: Starting from the output neuron’s relevance, redistribute this relevance backwards through each layer.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Layer Rules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: Specific propagation rules define how relevance flows through the network.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206846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47295E-76A8-4813-912D-53F90CC0F568}"/>
              </a:ext>
            </a:extLst>
          </p:cNvPr>
          <p:cNvSpPr txBox="1"/>
          <p:nvPr/>
        </p:nvSpPr>
        <p:spPr>
          <a:xfrm>
            <a:off x="638881" y="417576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5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Layerwise Relevance Propagation (LRP)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88825622-D7E7-40E3-A23D-B183E14E7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605" y="2140491"/>
            <a:ext cx="8910191" cy="35863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63B056-A135-44C4-9030-1942ADACAED4}"/>
              </a:ext>
            </a:extLst>
          </p:cNvPr>
          <p:cNvSpPr txBox="1"/>
          <p:nvPr/>
        </p:nvSpPr>
        <p:spPr>
          <a:xfrm>
            <a:off x="936481" y="5877199"/>
            <a:ext cx="110573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[Reference: Bach, S., et al. (2015). On pixel-wise explanations for non-linear classifier decisions by layer-wise relevance propagation. PloS One, 10(7): e0130140.]</a:t>
            </a:r>
          </a:p>
        </p:txBody>
      </p:sp>
    </p:spTree>
    <p:extLst>
      <p:ext uri="{BB962C8B-B14F-4D97-AF65-F5344CB8AC3E}">
        <p14:creationId xmlns:p14="http://schemas.microsoft.com/office/powerpoint/2010/main" val="2766152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599224E1-24DD-6C75-F65D-B585A4C33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368" y="4522157"/>
            <a:ext cx="4937936" cy="1363215"/>
          </a:xfrm>
        </p:spPr>
        <p:txBody>
          <a:bodyPr vert="horz" lIns="121920" tIns="60960" rIns="121920" bIns="60960" rtlCol="0" anchor="t" anchorCtr="0">
            <a:normAutofit/>
          </a:bodyPr>
          <a:lstStyle/>
          <a:p>
            <a:pPr defTabSz="1219170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AI works …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3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9170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1" y="-4332"/>
            <a:ext cx="4242816" cy="2454157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9170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43CBB0BE-3023-A829-8DAD-BD4977F86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8" r="17130" b="4"/>
          <a:stretch/>
        </p:blipFill>
        <p:spPr>
          <a:xfrm>
            <a:off x="1246572" y="14"/>
            <a:ext cx="3913632" cy="2285220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5" name="Picture 4" descr="A cell phone with a screen&#10;&#10;Description automatically generated">
            <a:extLst>
              <a:ext uri="{FF2B5EF4-FFF2-40B4-BE49-F238E27FC236}">
                <a16:creationId xmlns:a16="http://schemas.microsoft.com/office/drawing/2014/main" id="{ADDA6AC8-7AE1-8CA3-F6E9-BB3CF503CD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47" r="24649" b="-1"/>
          <a:stretch/>
        </p:blipFill>
        <p:spPr>
          <a:xfrm>
            <a:off x="27" y="2288331"/>
            <a:ext cx="3564611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0967" y="561316"/>
            <a:ext cx="3182112" cy="3182112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68AA950D-7A00-A945-0AC1-01612D8A0F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41" r="41408" b="-1"/>
          <a:stretch/>
        </p:blipFill>
        <p:spPr>
          <a:xfrm>
            <a:off x="5525559" y="725908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9170">
              <a:defRPr/>
            </a:pPr>
            <a:endParaRPr lang="en-US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A hand holding a phone&#10;&#10;Description automatically generated">
            <a:extLst>
              <a:ext uri="{FF2B5EF4-FFF2-40B4-BE49-F238E27FC236}">
                <a16:creationId xmlns:a16="http://schemas.microsoft.com/office/drawing/2014/main" id="{A3CA8F55-1586-F3C3-C6D5-21978F4FD2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901" r="25314" b="-3"/>
          <a:stretch/>
        </p:blipFill>
        <p:spPr>
          <a:xfrm>
            <a:off x="8918761" y="-4331"/>
            <a:ext cx="3273239" cy="3383891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3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9170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1" name="Picture 10" descr="A car driving on the road&#10;&#10;Description automatically generated">
            <a:extLst>
              <a:ext uri="{FF2B5EF4-FFF2-40B4-BE49-F238E27FC236}">
                <a16:creationId xmlns:a16="http://schemas.microsoft.com/office/drawing/2014/main" id="{E29EBA80-923F-EBA6-A21D-87637781F52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909" r="18647"/>
          <a:stretch/>
        </p:blipFill>
        <p:spPr>
          <a:xfrm>
            <a:off x="9363237" y="4071322"/>
            <a:ext cx="2828764" cy="2786679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77992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599224E1-24DD-6C75-F65D-B585A4C33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368" y="4522157"/>
            <a:ext cx="4937936" cy="1363215"/>
          </a:xfrm>
        </p:spPr>
        <p:txBody>
          <a:bodyPr vert="horz" lIns="121920" tIns="60960" rIns="121920" bIns="60960" rtlCol="0" anchor="t" anchorCtr="0">
            <a:normAutofit/>
          </a:bodyPr>
          <a:lstStyle/>
          <a:p>
            <a:pPr defTabSz="1219170"/>
            <a:r>
              <a:rPr lang="en-US" sz="2800" dirty="0">
                <a:solidFill>
                  <a:schemeClr val="tx1"/>
                </a:solidFill>
              </a:rPr>
              <a:t>AI works. But is it reliable, interpretable, and robust ?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3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9170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1" y="-4332"/>
            <a:ext cx="4242816" cy="2454157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9170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1" name="Picture 10" descr="A car driving on the road&#10;&#10;Description automatically generated">
            <a:extLst>
              <a:ext uri="{FF2B5EF4-FFF2-40B4-BE49-F238E27FC236}">
                <a16:creationId xmlns:a16="http://schemas.microsoft.com/office/drawing/2014/main" id="{E29EBA80-923F-EBA6-A21D-87637781F5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35" r="-1" b="2638"/>
          <a:stretch/>
        </p:blipFill>
        <p:spPr>
          <a:xfrm>
            <a:off x="1246572" y="14"/>
            <a:ext cx="3913632" cy="2285220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5" name="Picture 4" descr="A cell phone with a screen&#10;&#10;Description automatically generated">
            <a:extLst>
              <a:ext uri="{FF2B5EF4-FFF2-40B4-BE49-F238E27FC236}">
                <a16:creationId xmlns:a16="http://schemas.microsoft.com/office/drawing/2014/main" id="{ADDA6AC8-7AE1-8CA3-F6E9-BB3CF503CD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47" r="24649" b="-1"/>
          <a:stretch/>
        </p:blipFill>
        <p:spPr>
          <a:xfrm>
            <a:off x="27" y="2288331"/>
            <a:ext cx="3564611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0967" y="561316"/>
            <a:ext cx="3182112" cy="3182112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2" name="Picture 11" descr="A finger touching a screen with a graph&#10;&#10;Description automatically generated">
            <a:extLst>
              <a:ext uri="{FF2B5EF4-FFF2-40B4-BE49-F238E27FC236}">
                <a16:creationId xmlns:a16="http://schemas.microsoft.com/office/drawing/2014/main" id="{E819E08F-8458-43DD-8AD8-B662EC6C20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884" r="14115" b="-2"/>
          <a:stretch/>
        </p:blipFill>
        <p:spPr>
          <a:xfrm>
            <a:off x="5525559" y="725908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9170">
              <a:defRPr/>
            </a:pPr>
            <a:endParaRPr lang="en-US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 descr="A room with several medical devices&#10;&#10;Description automatically generated">
            <a:extLst>
              <a:ext uri="{FF2B5EF4-FFF2-40B4-BE49-F238E27FC236}">
                <a16:creationId xmlns:a16="http://schemas.microsoft.com/office/drawing/2014/main" id="{A79BB0AC-35DA-42E5-A2E6-D3A3A1E364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439" r="10655" b="3"/>
          <a:stretch/>
        </p:blipFill>
        <p:spPr>
          <a:xfrm>
            <a:off x="8918761" y="-4331"/>
            <a:ext cx="3273239" cy="3383891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3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9170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A hand holding a phone&#10;&#10;Description automatically generated">
            <a:extLst>
              <a:ext uri="{FF2B5EF4-FFF2-40B4-BE49-F238E27FC236}">
                <a16:creationId xmlns:a16="http://schemas.microsoft.com/office/drawing/2014/main" id="{A3CA8F55-1586-F3C3-C6D5-21978F4FD23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647" r="24058" b="-4"/>
          <a:stretch/>
        </p:blipFill>
        <p:spPr>
          <a:xfrm>
            <a:off x="9363237" y="4071322"/>
            <a:ext cx="2828764" cy="2786679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00540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D15534-768A-475D-A128-7176CFD344AE}"/>
              </a:ext>
            </a:extLst>
          </p:cNvPr>
          <p:cNvSpPr txBox="1"/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3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XAI: Explainability in AI 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1949F3-9A76-46CD-A7D1-46006E38BD78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R="0" lvl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2200" b="1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We do not want models to fail when they get in the real world. </a:t>
            </a:r>
            <a:endParaRPr kumimoji="0" lang="en-US" sz="2200" b="0" i="0" u="none" strike="noStrike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8" name="Picture 7" descr="A screenshot of a website&#10;&#10;Description automatically generated">
            <a:extLst>
              <a:ext uri="{FF2B5EF4-FFF2-40B4-BE49-F238E27FC236}">
                <a16:creationId xmlns:a16="http://schemas.microsoft.com/office/drawing/2014/main" id="{AFE17D5D-3C7D-47FC-8A39-E088BFD83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745180"/>
            <a:ext cx="6903720" cy="536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42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7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D15534-768A-475D-A128-7176CFD344AE}"/>
              </a:ext>
            </a:extLst>
          </p:cNvPr>
          <p:cNvSpPr txBox="1"/>
          <p:nvPr/>
        </p:nvSpPr>
        <p:spPr>
          <a:xfrm>
            <a:off x="466344" y="413468"/>
            <a:ext cx="5046295" cy="1929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XAI: Explainability in AI </a:t>
            </a: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ollage of a car&#10;&#10;Description automatically generated">
            <a:extLst>
              <a:ext uri="{FF2B5EF4-FFF2-40B4-BE49-F238E27FC236}">
                <a16:creationId xmlns:a16="http://schemas.microsoft.com/office/drawing/2014/main" id="{2304644C-67E6-48C2-9C1E-38C14D9A7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44" y="3151267"/>
            <a:ext cx="5468112" cy="2515330"/>
          </a:xfrm>
          <a:prstGeom prst="rect">
            <a:avLst/>
          </a:prstGeom>
        </p:spPr>
      </p:pic>
      <p:pic>
        <p:nvPicPr>
          <p:cNvPr id="13" name="Picture 12" descr="A collage of a dog&#10;&#10;Description automatically generated">
            <a:extLst>
              <a:ext uri="{FF2B5EF4-FFF2-40B4-BE49-F238E27FC236}">
                <a16:creationId xmlns:a16="http://schemas.microsoft.com/office/drawing/2014/main" id="{3EF22740-2B7F-4E7A-A5C7-BA49126BD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544" y="3151267"/>
            <a:ext cx="5468112" cy="241963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563031C-6264-4609-A2E3-E2EEE63EBF00}"/>
              </a:ext>
            </a:extLst>
          </p:cNvPr>
          <p:cNvSpPr txBox="1"/>
          <p:nvPr/>
        </p:nvSpPr>
        <p:spPr>
          <a:xfrm>
            <a:off x="680631" y="5754469"/>
            <a:ext cx="52538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Explanation Failure: </a:t>
            </a:r>
            <a:r>
              <a:rPr lang="en-US" dirty="0"/>
              <a:t>Model classifies vehicle based on background context rather than car features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6BC9E7-DFA1-4816-B9C4-67CA9F4762EA}"/>
              </a:ext>
            </a:extLst>
          </p:cNvPr>
          <p:cNvSpPr txBox="1"/>
          <p:nvPr/>
        </p:nvSpPr>
        <p:spPr>
          <a:xfrm>
            <a:off x="6097326" y="5754469"/>
            <a:ext cx="60946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Misleading Correlation: </a:t>
            </a:r>
            <a:r>
              <a:rPr lang="en-US" dirty="0"/>
              <a:t>Husky misclassified as wolf based on snowy background rather than animal features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2912B4-3862-40D9-A05D-71659FB57B7B}"/>
              </a:ext>
            </a:extLst>
          </p:cNvPr>
          <p:cNvSpPr txBox="1"/>
          <p:nvPr/>
        </p:nvSpPr>
        <p:spPr>
          <a:xfrm>
            <a:off x="5512639" y="1054994"/>
            <a:ext cx="60946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1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Without explainability, we might deploy models that make decisions for the wrong reasons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607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40">
      <a:dk1>
        <a:srgbClr val="003493"/>
      </a:dk1>
      <a:lt1>
        <a:srgbClr val="FFFFFF"/>
      </a:lt1>
      <a:dk2>
        <a:srgbClr val="00205B"/>
      </a:dk2>
      <a:lt2>
        <a:srgbClr val="FFB71B"/>
      </a:lt2>
      <a:accent1>
        <a:srgbClr val="B48400"/>
      </a:accent1>
      <a:accent2>
        <a:srgbClr val="49C1E0"/>
      </a:accent2>
      <a:accent3>
        <a:srgbClr val="96989A"/>
      </a:accent3>
      <a:accent4>
        <a:srgbClr val="000000"/>
      </a:accent4>
      <a:accent5>
        <a:srgbClr val="DB5729"/>
      </a:accent5>
      <a:accent6>
        <a:srgbClr val="008163"/>
      </a:accent6>
      <a:hlink>
        <a:srgbClr val="0564D2"/>
      </a:hlink>
      <a:folHlink>
        <a:srgbClr val="0064B3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4319</TotalTime>
  <Words>2631</Words>
  <Application>Microsoft Office PowerPoint</Application>
  <PresentationFormat>Widescreen</PresentationFormat>
  <Paragraphs>265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8" baseType="lpstr">
      <vt:lpstr>Arial</vt:lpstr>
      <vt:lpstr>Arial Black</vt:lpstr>
      <vt:lpstr>Calibri</vt:lpstr>
      <vt:lpstr>Calibri Light</vt:lpstr>
      <vt:lpstr>Cambria Math</vt:lpstr>
      <vt:lpstr>inherit</vt:lpstr>
      <vt:lpstr>Lato</vt:lpstr>
      <vt:lpstr>Roboto</vt:lpstr>
      <vt:lpstr>Wingdings</vt:lpstr>
      <vt:lpstr>Office Theme</vt:lpstr>
      <vt:lpstr>1_Office Theme</vt:lpstr>
      <vt:lpstr>         </vt:lpstr>
      <vt:lpstr>PowerPoint Presentation</vt:lpstr>
      <vt:lpstr>PowerPoint Presentation</vt:lpstr>
      <vt:lpstr>PowerPoint Presentation</vt:lpstr>
      <vt:lpstr>PowerPoint Presentation</vt:lpstr>
      <vt:lpstr>AI works …</vt:lpstr>
      <vt:lpstr>AI works. But is it reliable, interpretable, and robust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Puthiaraju, Ganesh</dc:creator>
  <cp:lastModifiedBy>Puthiaraju, Ganesh</cp:lastModifiedBy>
  <cp:revision>64</cp:revision>
  <dcterms:created xsi:type="dcterms:W3CDTF">2025-03-06T15:59:05Z</dcterms:created>
  <dcterms:modified xsi:type="dcterms:W3CDTF">2025-03-10T14:56:07Z</dcterms:modified>
</cp:coreProperties>
</file>